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8DB451-94A1-4770-B8E0-DD3D0D5D784E}" type="doc">
      <dgm:prSet loTypeId="urn:microsoft.com/office/officeart/2005/8/layout/hierarchy4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AR"/>
        </a:p>
      </dgm:t>
    </dgm:pt>
    <dgm:pt modelId="{4AA8E46D-145C-482B-8FDC-28B0B0F3302C}">
      <dgm:prSet/>
      <dgm:spPr/>
      <dgm:t>
        <a:bodyPr/>
        <a:lstStyle/>
        <a:p>
          <a:pPr rtl="0"/>
          <a:r>
            <a:rPr lang="es-AR" dirty="0" smtClean="0"/>
            <a:t>Según </a:t>
          </a:r>
          <a:r>
            <a:rPr lang="es-AR" dirty="0" err="1" smtClean="0"/>
            <a:t>Ander</a:t>
          </a:r>
          <a:r>
            <a:rPr lang="es-AR" dirty="0" smtClean="0"/>
            <a:t> </a:t>
          </a:r>
          <a:r>
            <a:rPr lang="es-AR" dirty="0" err="1" smtClean="0"/>
            <a:t>Egg</a:t>
          </a:r>
          <a:r>
            <a:rPr lang="es-AR" dirty="0" smtClean="0"/>
            <a:t>, la ciencia es entonces:  </a:t>
          </a:r>
          <a:endParaRPr lang="es-AR" dirty="0"/>
        </a:p>
      </dgm:t>
    </dgm:pt>
    <dgm:pt modelId="{CD800B5F-D150-4D10-9BDB-2704BE4E79AE}" type="parTrans" cxnId="{E987BA51-D994-417F-9971-AAD4E1215E75}">
      <dgm:prSet/>
      <dgm:spPr/>
      <dgm:t>
        <a:bodyPr/>
        <a:lstStyle/>
        <a:p>
          <a:endParaRPr lang="es-AR"/>
        </a:p>
      </dgm:t>
    </dgm:pt>
    <dgm:pt modelId="{3710BCDD-1DEB-4B15-B292-7BCBBC4A29DD}" type="sibTrans" cxnId="{E987BA51-D994-417F-9971-AAD4E1215E75}">
      <dgm:prSet/>
      <dgm:spPr/>
      <dgm:t>
        <a:bodyPr/>
        <a:lstStyle/>
        <a:p>
          <a:endParaRPr lang="es-AR"/>
        </a:p>
      </dgm:t>
    </dgm:pt>
    <dgm:pt modelId="{FF2A88B2-0BC5-446A-AAB9-639DD4E1BADF}">
      <dgm:prSet/>
      <dgm:spPr/>
      <dgm:t>
        <a:bodyPr/>
        <a:lstStyle/>
        <a:p>
          <a:pPr rtl="0"/>
          <a:r>
            <a:rPr lang="es-AR" b="1" smtClean="0"/>
            <a:t>“</a:t>
          </a:r>
          <a:r>
            <a:rPr lang="es-AR" b="1" i="1" smtClean="0"/>
            <a:t>un conjunto de conocimientos racionales, ciertos o probables, que obtenidos metódicamente y verificados en su contrastación con la realidad, se sistematizan orgánicamente, haciendo referencia a objetos de una misma naturaleza, y cuyos contenidos son susceptibles de ser transmitidos</a:t>
          </a:r>
          <a:r>
            <a:rPr lang="es-AR" b="1" smtClean="0"/>
            <a:t>”</a:t>
          </a:r>
          <a:endParaRPr lang="es-AR"/>
        </a:p>
      </dgm:t>
    </dgm:pt>
    <dgm:pt modelId="{B83CB286-EDD3-4E26-B548-2EDB75003A7E}" type="parTrans" cxnId="{B13F853B-712E-4D4F-BA34-5E0F6EA40C55}">
      <dgm:prSet/>
      <dgm:spPr/>
      <dgm:t>
        <a:bodyPr/>
        <a:lstStyle/>
        <a:p>
          <a:endParaRPr lang="es-AR"/>
        </a:p>
      </dgm:t>
    </dgm:pt>
    <dgm:pt modelId="{2D2876D1-1485-4EFF-B6F1-A174EBB764D1}" type="sibTrans" cxnId="{B13F853B-712E-4D4F-BA34-5E0F6EA40C55}">
      <dgm:prSet/>
      <dgm:spPr/>
      <dgm:t>
        <a:bodyPr/>
        <a:lstStyle/>
        <a:p>
          <a:endParaRPr lang="es-AR"/>
        </a:p>
      </dgm:t>
    </dgm:pt>
    <dgm:pt modelId="{A9BA4EC4-7ED1-4355-871E-69857A4DADA5}" type="pres">
      <dgm:prSet presAssocID="{BE8DB451-94A1-4770-B8E0-DD3D0D5D784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DD787FB-6ABE-465D-A41F-24FEEE971F2F}" type="pres">
      <dgm:prSet presAssocID="{4AA8E46D-145C-482B-8FDC-28B0B0F3302C}" presName="vertOne" presStyleCnt="0"/>
      <dgm:spPr/>
    </dgm:pt>
    <dgm:pt modelId="{C814DA35-4EE4-4C93-904F-5735C977E1B1}" type="pres">
      <dgm:prSet presAssocID="{4AA8E46D-145C-482B-8FDC-28B0B0F3302C}" presName="txOne" presStyleLbl="node0" presStyleIdx="0" presStyleCnt="2" custScaleY="32550">
        <dgm:presLayoutVars>
          <dgm:chPref val="3"/>
        </dgm:presLayoutVars>
      </dgm:prSet>
      <dgm:spPr/>
    </dgm:pt>
    <dgm:pt modelId="{FF63AFB4-5BCF-4D88-B4E6-437738EE6AC2}" type="pres">
      <dgm:prSet presAssocID="{4AA8E46D-145C-482B-8FDC-28B0B0F3302C}" presName="horzOne" presStyleCnt="0"/>
      <dgm:spPr/>
    </dgm:pt>
    <dgm:pt modelId="{CD081C87-F71F-4DBF-A0EA-0480E6AE6066}" type="pres">
      <dgm:prSet presAssocID="{3710BCDD-1DEB-4B15-B292-7BCBBC4A29DD}" presName="sibSpaceOne" presStyleCnt="0"/>
      <dgm:spPr/>
    </dgm:pt>
    <dgm:pt modelId="{88BB41C5-08BA-4871-A859-2DCA9DC1020F}" type="pres">
      <dgm:prSet presAssocID="{FF2A88B2-0BC5-446A-AAB9-639DD4E1BADF}" presName="vertOne" presStyleCnt="0"/>
      <dgm:spPr/>
    </dgm:pt>
    <dgm:pt modelId="{1292C207-6AB6-48A1-8AFF-6214675F5B6F}" type="pres">
      <dgm:prSet presAssocID="{FF2A88B2-0BC5-446A-AAB9-639DD4E1BADF}" presName="txOne" presStyleLbl="node0" presStyleIdx="1" presStyleCnt="2">
        <dgm:presLayoutVars>
          <dgm:chPref val="3"/>
        </dgm:presLayoutVars>
      </dgm:prSet>
      <dgm:spPr/>
    </dgm:pt>
    <dgm:pt modelId="{4DB5A24D-A178-406D-94FB-3E62A902512B}" type="pres">
      <dgm:prSet presAssocID="{FF2A88B2-0BC5-446A-AAB9-639DD4E1BADF}" presName="horzOne" presStyleCnt="0"/>
      <dgm:spPr/>
    </dgm:pt>
  </dgm:ptLst>
  <dgm:cxnLst>
    <dgm:cxn modelId="{E987BA51-D994-417F-9971-AAD4E1215E75}" srcId="{BE8DB451-94A1-4770-B8E0-DD3D0D5D784E}" destId="{4AA8E46D-145C-482B-8FDC-28B0B0F3302C}" srcOrd="0" destOrd="0" parTransId="{CD800B5F-D150-4D10-9BDB-2704BE4E79AE}" sibTransId="{3710BCDD-1DEB-4B15-B292-7BCBBC4A29DD}"/>
    <dgm:cxn modelId="{5AB6A80B-A17C-4F34-A250-107F3D26384D}" type="presOf" srcId="{FF2A88B2-0BC5-446A-AAB9-639DD4E1BADF}" destId="{1292C207-6AB6-48A1-8AFF-6214675F5B6F}" srcOrd="0" destOrd="0" presId="urn:microsoft.com/office/officeart/2005/8/layout/hierarchy4"/>
    <dgm:cxn modelId="{40CC79B5-8EA7-4DD6-8965-87B363933A28}" type="presOf" srcId="{4AA8E46D-145C-482B-8FDC-28B0B0F3302C}" destId="{C814DA35-4EE4-4C93-904F-5735C977E1B1}" srcOrd="0" destOrd="0" presId="urn:microsoft.com/office/officeart/2005/8/layout/hierarchy4"/>
    <dgm:cxn modelId="{B13F853B-712E-4D4F-BA34-5E0F6EA40C55}" srcId="{BE8DB451-94A1-4770-B8E0-DD3D0D5D784E}" destId="{FF2A88B2-0BC5-446A-AAB9-639DD4E1BADF}" srcOrd="1" destOrd="0" parTransId="{B83CB286-EDD3-4E26-B548-2EDB75003A7E}" sibTransId="{2D2876D1-1485-4EFF-B6F1-A174EBB764D1}"/>
    <dgm:cxn modelId="{9F1093D1-BD5D-42BA-A3A2-17C191C00F04}" type="presOf" srcId="{BE8DB451-94A1-4770-B8E0-DD3D0D5D784E}" destId="{A9BA4EC4-7ED1-4355-871E-69857A4DADA5}" srcOrd="0" destOrd="0" presId="urn:microsoft.com/office/officeart/2005/8/layout/hierarchy4"/>
    <dgm:cxn modelId="{89DD31BC-22B9-42A3-9B06-DA7BD869789A}" type="presParOf" srcId="{A9BA4EC4-7ED1-4355-871E-69857A4DADA5}" destId="{0DD787FB-6ABE-465D-A41F-24FEEE971F2F}" srcOrd="0" destOrd="0" presId="urn:microsoft.com/office/officeart/2005/8/layout/hierarchy4"/>
    <dgm:cxn modelId="{74E9E894-7AB3-473A-8114-3B9DA0C4F8A3}" type="presParOf" srcId="{0DD787FB-6ABE-465D-A41F-24FEEE971F2F}" destId="{C814DA35-4EE4-4C93-904F-5735C977E1B1}" srcOrd="0" destOrd="0" presId="urn:microsoft.com/office/officeart/2005/8/layout/hierarchy4"/>
    <dgm:cxn modelId="{166D3AAB-924D-4F36-8737-AD5FCBFD7BBF}" type="presParOf" srcId="{0DD787FB-6ABE-465D-A41F-24FEEE971F2F}" destId="{FF63AFB4-5BCF-4D88-B4E6-437738EE6AC2}" srcOrd="1" destOrd="0" presId="urn:microsoft.com/office/officeart/2005/8/layout/hierarchy4"/>
    <dgm:cxn modelId="{BD1B22B8-7EE2-4B6D-8349-600FB6E13459}" type="presParOf" srcId="{A9BA4EC4-7ED1-4355-871E-69857A4DADA5}" destId="{CD081C87-F71F-4DBF-A0EA-0480E6AE6066}" srcOrd="1" destOrd="0" presId="urn:microsoft.com/office/officeart/2005/8/layout/hierarchy4"/>
    <dgm:cxn modelId="{15C1E966-34A0-417B-9F77-060D07386031}" type="presParOf" srcId="{A9BA4EC4-7ED1-4355-871E-69857A4DADA5}" destId="{88BB41C5-08BA-4871-A859-2DCA9DC1020F}" srcOrd="2" destOrd="0" presId="urn:microsoft.com/office/officeart/2005/8/layout/hierarchy4"/>
    <dgm:cxn modelId="{3986F496-2F49-4260-8E7A-AEDBFCB9A031}" type="presParOf" srcId="{88BB41C5-08BA-4871-A859-2DCA9DC1020F}" destId="{1292C207-6AB6-48A1-8AFF-6214675F5B6F}" srcOrd="0" destOrd="0" presId="urn:microsoft.com/office/officeart/2005/8/layout/hierarchy4"/>
    <dgm:cxn modelId="{0F1AF7F7-0A53-4E15-8250-6429B103AF79}" type="presParOf" srcId="{88BB41C5-08BA-4871-A859-2DCA9DC1020F}" destId="{4DB5A24D-A178-406D-94FB-3E62A902512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43BD3B-D532-4278-97A3-2D64F14A1DA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A9F5B50-EA20-478F-94A5-93E26CF9DA3B}">
      <dgm:prSet/>
      <dgm:spPr/>
      <dgm:t>
        <a:bodyPr/>
        <a:lstStyle/>
        <a:p>
          <a:pPr rtl="0"/>
          <a:r>
            <a:rPr lang="es-AR" smtClean="0"/>
            <a:t>Ciencia, (del latín “scire”: saber, conocer) implica </a:t>
          </a:r>
          <a:endParaRPr lang="es-AR"/>
        </a:p>
      </dgm:t>
    </dgm:pt>
    <dgm:pt modelId="{1E117BF5-F89B-4888-823C-AC6EE818A593}" type="parTrans" cxnId="{364F7CF2-B60E-4461-9C84-A3998C0EB59F}">
      <dgm:prSet/>
      <dgm:spPr/>
      <dgm:t>
        <a:bodyPr/>
        <a:lstStyle/>
        <a:p>
          <a:endParaRPr lang="es-AR"/>
        </a:p>
      </dgm:t>
    </dgm:pt>
    <dgm:pt modelId="{D0BBF3B8-E59F-4416-B303-5E46398993E3}" type="sibTrans" cxnId="{364F7CF2-B60E-4461-9C84-A3998C0EB59F}">
      <dgm:prSet/>
      <dgm:spPr/>
      <dgm:t>
        <a:bodyPr/>
        <a:lstStyle/>
        <a:p>
          <a:endParaRPr lang="es-AR"/>
        </a:p>
      </dgm:t>
    </dgm:pt>
    <dgm:pt modelId="{01D19A78-D62B-4101-BFDE-C50C8A343B72}">
      <dgm:prSet/>
      <dgm:spPr/>
      <dgm:t>
        <a:bodyPr/>
        <a:lstStyle/>
        <a:p>
          <a:pPr rtl="0"/>
          <a:r>
            <a:rPr lang="es-AR" smtClean="0"/>
            <a:t>conocimientos </a:t>
          </a:r>
          <a:r>
            <a:rPr lang="es-AR" b="1" i="1" smtClean="0"/>
            <a:t>sistemático </a:t>
          </a:r>
          <a:r>
            <a:rPr lang="es-AR" smtClean="0"/>
            <a:t>(porque están interrelacionados)  </a:t>
          </a:r>
          <a:endParaRPr lang="es-AR"/>
        </a:p>
      </dgm:t>
    </dgm:pt>
    <dgm:pt modelId="{9EF32FEB-B64F-48D0-9618-4EDBE4975266}" type="parTrans" cxnId="{B06BA110-710F-44CD-A9DF-8243CACD9438}">
      <dgm:prSet/>
      <dgm:spPr/>
      <dgm:t>
        <a:bodyPr/>
        <a:lstStyle/>
        <a:p>
          <a:endParaRPr lang="es-AR"/>
        </a:p>
      </dgm:t>
    </dgm:pt>
    <dgm:pt modelId="{9521F5EF-8F2C-4708-8147-066DAB5BF889}" type="sibTrans" cxnId="{B06BA110-710F-44CD-A9DF-8243CACD9438}">
      <dgm:prSet/>
      <dgm:spPr/>
      <dgm:t>
        <a:bodyPr/>
        <a:lstStyle/>
        <a:p>
          <a:endParaRPr lang="es-AR"/>
        </a:p>
      </dgm:t>
    </dgm:pt>
    <dgm:pt modelId="{D7F585C4-DA81-4F8E-A5D4-8DBC9DD102A9}">
      <dgm:prSet/>
      <dgm:spPr/>
      <dgm:t>
        <a:bodyPr/>
        <a:lstStyle/>
        <a:p>
          <a:pPr rtl="0"/>
          <a:r>
            <a:rPr lang="es-AR" b="1" i="1" dirty="0" smtClean="0"/>
            <a:t>estructurado </a:t>
          </a:r>
          <a:r>
            <a:rPr lang="es-AR" dirty="0" smtClean="0"/>
            <a:t>(porque los nuevos descubrimientos se sustentan en teorías ya aceptadas),</a:t>
          </a:r>
          <a:endParaRPr lang="es-AR" dirty="0"/>
        </a:p>
      </dgm:t>
    </dgm:pt>
    <dgm:pt modelId="{2B974361-E7A8-4B8F-ABF2-4584C738B0D4}" type="parTrans" cxnId="{4E39E231-3175-4BA7-8BB0-F1A2FC0529F1}">
      <dgm:prSet/>
      <dgm:spPr/>
      <dgm:t>
        <a:bodyPr/>
        <a:lstStyle/>
        <a:p>
          <a:endParaRPr lang="es-AR"/>
        </a:p>
      </dgm:t>
    </dgm:pt>
    <dgm:pt modelId="{FAF18574-C8D2-45A8-B44C-B4BD0E6842D9}" type="sibTrans" cxnId="{4E39E231-3175-4BA7-8BB0-F1A2FC0529F1}">
      <dgm:prSet/>
      <dgm:spPr/>
      <dgm:t>
        <a:bodyPr/>
        <a:lstStyle/>
        <a:p>
          <a:endParaRPr lang="es-AR"/>
        </a:p>
      </dgm:t>
    </dgm:pt>
    <dgm:pt modelId="{3D5BCE2A-62D6-4F52-A92B-B24EF2B49CDE}">
      <dgm:prSet/>
      <dgm:spPr/>
      <dgm:t>
        <a:bodyPr/>
        <a:lstStyle/>
        <a:p>
          <a:pPr rtl="0"/>
          <a:r>
            <a:rPr lang="es-AR" smtClean="0"/>
            <a:t>Se obtiene a través de:</a:t>
          </a:r>
          <a:endParaRPr lang="es-AR"/>
        </a:p>
      </dgm:t>
    </dgm:pt>
    <dgm:pt modelId="{319E1CCD-6CAD-4ACC-9588-D4F8B7218A05}" type="parTrans" cxnId="{8BE79503-CCB3-42D1-BC22-BAB11571A7E3}">
      <dgm:prSet/>
      <dgm:spPr/>
      <dgm:t>
        <a:bodyPr/>
        <a:lstStyle/>
        <a:p>
          <a:endParaRPr lang="es-AR"/>
        </a:p>
      </dgm:t>
    </dgm:pt>
    <dgm:pt modelId="{8CB9ACD3-9948-405B-9D3D-3A55733CFDC0}" type="sibTrans" cxnId="{8BE79503-CCB3-42D1-BC22-BAB11571A7E3}">
      <dgm:prSet/>
      <dgm:spPr/>
      <dgm:t>
        <a:bodyPr/>
        <a:lstStyle/>
        <a:p>
          <a:endParaRPr lang="es-AR"/>
        </a:p>
      </dgm:t>
    </dgm:pt>
    <dgm:pt modelId="{2CAD9FBE-336B-433E-AE42-F070B7A21EE2}">
      <dgm:prSet/>
      <dgm:spPr/>
      <dgm:t>
        <a:bodyPr/>
        <a:lstStyle/>
        <a:p>
          <a:pPr rtl="0"/>
          <a:r>
            <a:rPr lang="es-AR" smtClean="0"/>
            <a:t>Método, y nos acerca paulatinamente a la verdad, aunque esta no se alcance.</a:t>
          </a:r>
          <a:endParaRPr lang="es-AR"/>
        </a:p>
      </dgm:t>
    </dgm:pt>
    <dgm:pt modelId="{878110A6-715C-4381-B013-C04988B12A2A}" type="parTrans" cxnId="{7B109973-3844-4205-966E-A128B4489425}">
      <dgm:prSet/>
      <dgm:spPr/>
      <dgm:t>
        <a:bodyPr/>
        <a:lstStyle/>
        <a:p>
          <a:endParaRPr lang="es-AR"/>
        </a:p>
      </dgm:t>
    </dgm:pt>
    <dgm:pt modelId="{D610E917-AAC5-4EE8-B7E9-E8615CD73DB4}" type="sibTrans" cxnId="{7B109973-3844-4205-966E-A128B4489425}">
      <dgm:prSet/>
      <dgm:spPr/>
      <dgm:t>
        <a:bodyPr/>
        <a:lstStyle/>
        <a:p>
          <a:endParaRPr lang="es-AR"/>
        </a:p>
      </dgm:t>
    </dgm:pt>
    <dgm:pt modelId="{90ED0F59-9206-4825-A510-CCC0979062FB}" type="pres">
      <dgm:prSet presAssocID="{7943BD3B-D532-4278-97A3-2D64F14A1DA7}" presName="CompostProcess" presStyleCnt="0">
        <dgm:presLayoutVars>
          <dgm:dir/>
          <dgm:resizeHandles val="exact"/>
        </dgm:presLayoutVars>
      </dgm:prSet>
      <dgm:spPr/>
    </dgm:pt>
    <dgm:pt modelId="{ADDA3E82-C2DA-4D95-88A9-585459AFDDA4}" type="pres">
      <dgm:prSet presAssocID="{7943BD3B-D532-4278-97A3-2D64F14A1DA7}" presName="arrow" presStyleLbl="bgShp" presStyleIdx="0" presStyleCnt="1"/>
      <dgm:spPr/>
    </dgm:pt>
    <dgm:pt modelId="{EDD99BF1-B38A-43A0-B6A4-DD6C21A6E722}" type="pres">
      <dgm:prSet presAssocID="{7943BD3B-D532-4278-97A3-2D64F14A1DA7}" presName="linearProcess" presStyleCnt="0"/>
      <dgm:spPr/>
    </dgm:pt>
    <dgm:pt modelId="{4D8C39DF-4FB5-40CC-9C5E-81C88930FC64}" type="pres">
      <dgm:prSet presAssocID="{AA9F5B50-EA20-478F-94A5-93E26CF9DA3B}" presName="textNode" presStyleLbl="node1" presStyleIdx="0" presStyleCnt="5">
        <dgm:presLayoutVars>
          <dgm:bulletEnabled val="1"/>
        </dgm:presLayoutVars>
      </dgm:prSet>
      <dgm:spPr/>
    </dgm:pt>
    <dgm:pt modelId="{C9E2F2B8-0AB1-4F49-BBD5-16FCF8AA55D0}" type="pres">
      <dgm:prSet presAssocID="{D0BBF3B8-E59F-4416-B303-5E46398993E3}" presName="sibTrans" presStyleCnt="0"/>
      <dgm:spPr/>
    </dgm:pt>
    <dgm:pt modelId="{B6873364-62E1-4CCB-B988-E974E966DD65}" type="pres">
      <dgm:prSet presAssocID="{01D19A78-D62B-4101-BFDE-C50C8A343B72}" presName="textNode" presStyleLbl="node1" presStyleIdx="1" presStyleCnt="5">
        <dgm:presLayoutVars>
          <dgm:bulletEnabled val="1"/>
        </dgm:presLayoutVars>
      </dgm:prSet>
      <dgm:spPr/>
    </dgm:pt>
    <dgm:pt modelId="{F30493C1-03E4-41E7-8644-3DC371A3E3BE}" type="pres">
      <dgm:prSet presAssocID="{9521F5EF-8F2C-4708-8147-066DAB5BF889}" presName="sibTrans" presStyleCnt="0"/>
      <dgm:spPr/>
    </dgm:pt>
    <dgm:pt modelId="{756455E1-4D91-4559-ACD2-73ED5B6E36E0}" type="pres">
      <dgm:prSet presAssocID="{D7F585C4-DA81-4F8E-A5D4-8DBC9DD102A9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5C43314-550B-4003-AABF-AB92445099DE}" type="pres">
      <dgm:prSet presAssocID="{FAF18574-C8D2-45A8-B44C-B4BD0E6842D9}" presName="sibTrans" presStyleCnt="0"/>
      <dgm:spPr/>
    </dgm:pt>
    <dgm:pt modelId="{0FDBA72B-524C-4936-9512-DD1A9E39D045}" type="pres">
      <dgm:prSet presAssocID="{3D5BCE2A-62D6-4F52-A92B-B24EF2B49CDE}" presName="textNode" presStyleLbl="node1" presStyleIdx="3" presStyleCnt="5">
        <dgm:presLayoutVars>
          <dgm:bulletEnabled val="1"/>
        </dgm:presLayoutVars>
      </dgm:prSet>
      <dgm:spPr/>
    </dgm:pt>
    <dgm:pt modelId="{1324A955-6974-4DC8-8851-E67684F0FAD7}" type="pres">
      <dgm:prSet presAssocID="{8CB9ACD3-9948-405B-9D3D-3A55733CFDC0}" presName="sibTrans" presStyleCnt="0"/>
      <dgm:spPr/>
    </dgm:pt>
    <dgm:pt modelId="{091B57CD-DB07-419F-AC83-4CCF016C7BF7}" type="pres">
      <dgm:prSet presAssocID="{2CAD9FBE-336B-433E-AE42-F070B7A21EE2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512C978C-9DAD-4F0F-8D5F-1A0DCA03969F}" type="presOf" srcId="{AA9F5B50-EA20-478F-94A5-93E26CF9DA3B}" destId="{4D8C39DF-4FB5-40CC-9C5E-81C88930FC64}" srcOrd="0" destOrd="0" presId="urn:microsoft.com/office/officeart/2005/8/layout/hProcess9"/>
    <dgm:cxn modelId="{C57FC996-DEF0-4305-BD84-1100C04A373B}" type="presOf" srcId="{3D5BCE2A-62D6-4F52-A92B-B24EF2B49CDE}" destId="{0FDBA72B-524C-4936-9512-DD1A9E39D045}" srcOrd="0" destOrd="0" presId="urn:microsoft.com/office/officeart/2005/8/layout/hProcess9"/>
    <dgm:cxn modelId="{A01B3B63-2AA2-418E-AB2B-A3C5835B70D7}" type="presOf" srcId="{D7F585C4-DA81-4F8E-A5D4-8DBC9DD102A9}" destId="{756455E1-4D91-4559-ACD2-73ED5B6E36E0}" srcOrd="0" destOrd="0" presId="urn:microsoft.com/office/officeart/2005/8/layout/hProcess9"/>
    <dgm:cxn modelId="{364F7CF2-B60E-4461-9C84-A3998C0EB59F}" srcId="{7943BD3B-D532-4278-97A3-2D64F14A1DA7}" destId="{AA9F5B50-EA20-478F-94A5-93E26CF9DA3B}" srcOrd="0" destOrd="0" parTransId="{1E117BF5-F89B-4888-823C-AC6EE818A593}" sibTransId="{D0BBF3B8-E59F-4416-B303-5E46398993E3}"/>
    <dgm:cxn modelId="{3B2F2056-2ED9-4941-AB72-69A60D9D9EEC}" type="presOf" srcId="{2CAD9FBE-336B-433E-AE42-F070B7A21EE2}" destId="{091B57CD-DB07-419F-AC83-4CCF016C7BF7}" srcOrd="0" destOrd="0" presId="urn:microsoft.com/office/officeart/2005/8/layout/hProcess9"/>
    <dgm:cxn modelId="{B06BA110-710F-44CD-A9DF-8243CACD9438}" srcId="{7943BD3B-D532-4278-97A3-2D64F14A1DA7}" destId="{01D19A78-D62B-4101-BFDE-C50C8A343B72}" srcOrd="1" destOrd="0" parTransId="{9EF32FEB-B64F-48D0-9618-4EDBE4975266}" sibTransId="{9521F5EF-8F2C-4708-8147-066DAB5BF889}"/>
    <dgm:cxn modelId="{00739F9F-2188-4A6B-B2B4-C14D85C17CFE}" type="presOf" srcId="{7943BD3B-D532-4278-97A3-2D64F14A1DA7}" destId="{90ED0F59-9206-4825-A510-CCC0979062FB}" srcOrd="0" destOrd="0" presId="urn:microsoft.com/office/officeart/2005/8/layout/hProcess9"/>
    <dgm:cxn modelId="{4E39E231-3175-4BA7-8BB0-F1A2FC0529F1}" srcId="{7943BD3B-D532-4278-97A3-2D64F14A1DA7}" destId="{D7F585C4-DA81-4F8E-A5D4-8DBC9DD102A9}" srcOrd="2" destOrd="0" parTransId="{2B974361-E7A8-4B8F-ABF2-4584C738B0D4}" sibTransId="{FAF18574-C8D2-45A8-B44C-B4BD0E6842D9}"/>
    <dgm:cxn modelId="{7B109973-3844-4205-966E-A128B4489425}" srcId="{7943BD3B-D532-4278-97A3-2D64F14A1DA7}" destId="{2CAD9FBE-336B-433E-AE42-F070B7A21EE2}" srcOrd="4" destOrd="0" parTransId="{878110A6-715C-4381-B013-C04988B12A2A}" sibTransId="{D610E917-AAC5-4EE8-B7E9-E8615CD73DB4}"/>
    <dgm:cxn modelId="{8BE79503-CCB3-42D1-BC22-BAB11571A7E3}" srcId="{7943BD3B-D532-4278-97A3-2D64F14A1DA7}" destId="{3D5BCE2A-62D6-4F52-A92B-B24EF2B49CDE}" srcOrd="3" destOrd="0" parTransId="{319E1CCD-6CAD-4ACC-9588-D4F8B7218A05}" sibTransId="{8CB9ACD3-9948-405B-9D3D-3A55733CFDC0}"/>
    <dgm:cxn modelId="{FACA5F6D-2A1A-4F07-BEB1-CFF387EAE9F8}" type="presOf" srcId="{01D19A78-D62B-4101-BFDE-C50C8A343B72}" destId="{B6873364-62E1-4CCB-B988-E974E966DD65}" srcOrd="0" destOrd="0" presId="urn:microsoft.com/office/officeart/2005/8/layout/hProcess9"/>
    <dgm:cxn modelId="{4A2F4282-C51F-4E24-894C-C6C3AF37D7FC}" type="presParOf" srcId="{90ED0F59-9206-4825-A510-CCC0979062FB}" destId="{ADDA3E82-C2DA-4D95-88A9-585459AFDDA4}" srcOrd="0" destOrd="0" presId="urn:microsoft.com/office/officeart/2005/8/layout/hProcess9"/>
    <dgm:cxn modelId="{1331C632-2F54-4191-9C3B-F9FED6D512E3}" type="presParOf" srcId="{90ED0F59-9206-4825-A510-CCC0979062FB}" destId="{EDD99BF1-B38A-43A0-B6A4-DD6C21A6E722}" srcOrd="1" destOrd="0" presId="urn:microsoft.com/office/officeart/2005/8/layout/hProcess9"/>
    <dgm:cxn modelId="{06F828C0-E107-4958-A0D4-C042D58B834D}" type="presParOf" srcId="{EDD99BF1-B38A-43A0-B6A4-DD6C21A6E722}" destId="{4D8C39DF-4FB5-40CC-9C5E-81C88930FC64}" srcOrd="0" destOrd="0" presId="urn:microsoft.com/office/officeart/2005/8/layout/hProcess9"/>
    <dgm:cxn modelId="{69BD1B14-6A70-4331-B661-52C595680BE9}" type="presParOf" srcId="{EDD99BF1-B38A-43A0-B6A4-DD6C21A6E722}" destId="{C9E2F2B8-0AB1-4F49-BBD5-16FCF8AA55D0}" srcOrd="1" destOrd="0" presId="urn:microsoft.com/office/officeart/2005/8/layout/hProcess9"/>
    <dgm:cxn modelId="{DB74B77F-9386-410F-A529-D304BD5AADB6}" type="presParOf" srcId="{EDD99BF1-B38A-43A0-B6A4-DD6C21A6E722}" destId="{B6873364-62E1-4CCB-B988-E974E966DD65}" srcOrd="2" destOrd="0" presId="urn:microsoft.com/office/officeart/2005/8/layout/hProcess9"/>
    <dgm:cxn modelId="{8D4F9090-176F-47E4-8096-8DB19EB4B36F}" type="presParOf" srcId="{EDD99BF1-B38A-43A0-B6A4-DD6C21A6E722}" destId="{F30493C1-03E4-41E7-8644-3DC371A3E3BE}" srcOrd="3" destOrd="0" presId="urn:microsoft.com/office/officeart/2005/8/layout/hProcess9"/>
    <dgm:cxn modelId="{2AC4483F-BDE3-4F06-ADF0-E04F654652DB}" type="presParOf" srcId="{EDD99BF1-B38A-43A0-B6A4-DD6C21A6E722}" destId="{756455E1-4D91-4559-ACD2-73ED5B6E36E0}" srcOrd="4" destOrd="0" presId="urn:microsoft.com/office/officeart/2005/8/layout/hProcess9"/>
    <dgm:cxn modelId="{BAB82E2F-34D7-40B1-A2E0-0BAF55BA6928}" type="presParOf" srcId="{EDD99BF1-B38A-43A0-B6A4-DD6C21A6E722}" destId="{B5C43314-550B-4003-AABF-AB92445099DE}" srcOrd="5" destOrd="0" presId="urn:microsoft.com/office/officeart/2005/8/layout/hProcess9"/>
    <dgm:cxn modelId="{EBEB286D-9917-488E-B60A-B45F9E8D3679}" type="presParOf" srcId="{EDD99BF1-B38A-43A0-B6A4-DD6C21A6E722}" destId="{0FDBA72B-524C-4936-9512-DD1A9E39D045}" srcOrd="6" destOrd="0" presId="urn:microsoft.com/office/officeart/2005/8/layout/hProcess9"/>
    <dgm:cxn modelId="{E40CF896-4E7D-48B8-B234-9BC636D870FA}" type="presParOf" srcId="{EDD99BF1-B38A-43A0-B6A4-DD6C21A6E722}" destId="{1324A955-6974-4DC8-8851-E67684F0FAD7}" srcOrd="7" destOrd="0" presId="urn:microsoft.com/office/officeart/2005/8/layout/hProcess9"/>
    <dgm:cxn modelId="{1E77CDF7-DA57-4C11-8626-28DA1FDA37E6}" type="presParOf" srcId="{EDD99BF1-B38A-43A0-B6A4-DD6C21A6E722}" destId="{091B57CD-DB07-419F-AC83-4CCF016C7BF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4444AA-2314-4EB3-A86B-A95607E4CF9D}" type="doc">
      <dgm:prSet loTypeId="urn:microsoft.com/office/officeart/2005/8/layout/target2" loCatId="relationship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es-AR"/>
        </a:p>
      </dgm:t>
    </dgm:pt>
    <dgm:pt modelId="{A0D80080-7BB2-4EFB-9168-B0C2F8D5A690}">
      <dgm:prSet/>
      <dgm:spPr/>
      <dgm:t>
        <a:bodyPr/>
        <a:lstStyle/>
        <a:p>
          <a:pPr rtl="0"/>
          <a:r>
            <a:rPr lang="es-AR" b="1" i="1" smtClean="0"/>
            <a:t>Conocimiento “habitual” </a:t>
          </a:r>
          <a:endParaRPr lang="es-AR"/>
        </a:p>
      </dgm:t>
    </dgm:pt>
    <dgm:pt modelId="{D2984A4D-C40B-4DC0-A704-2543A9E0EAD3}" type="parTrans" cxnId="{C55C096A-0F6E-4081-B853-B62AFAD557D4}">
      <dgm:prSet/>
      <dgm:spPr/>
      <dgm:t>
        <a:bodyPr/>
        <a:lstStyle/>
        <a:p>
          <a:endParaRPr lang="es-AR"/>
        </a:p>
      </dgm:t>
    </dgm:pt>
    <dgm:pt modelId="{70054C47-B02D-434B-B977-87F0C2C20D26}" type="sibTrans" cxnId="{C55C096A-0F6E-4081-B853-B62AFAD557D4}">
      <dgm:prSet/>
      <dgm:spPr/>
      <dgm:t>
        <a:bodyPr/>
        <a:lstStyle/>
        <a:p>
          <a:endParaRPr lang="es-AR"/>
        </a:p>
      </dgm:t>
    </dgm:pt>
    <dgm:pt modelId="{303E6302-3149-416D-8E78-4447A31E2AA5}">
      <dgm:prSet/>
      <dgm:spPr/>
      <dgm:t>
        <a:bodyPr/>
        <a:lstStyle/>
        <a:p>
          <a:pPr rtl="0"/>
          <a:r>
            <a:rPr lang="es-AR" smtClean="0"/>
            <a:t>Porque </a:t>
          </a:r>
          <a:r>
            <a:rPr lang="es-AR" i="1" smtClean="0"/>
            <a:t>no se ha concebido mediante un método</a:t>
          </a:r>
          <a:r>
            <a:rPr lang="es-AR" smtClean="0"/>
            <a:t>, y </a:t>
          </a:r>
          <a:r>
            <a:rPr lang="es-AR" i="1" smtClean="0"/>
            <a:t>no se basa en teorías preexistentes</a:t>
          </a:r>
          <a:r>
            <a:rPr lang="es-AR" smtClean="0"/>
            <a:t>. </a:t>
          </a:r>
          <a:endParaRPr lang="es-AR"/>
        </a:p>
      </dgm:t>
    </dgm:pt>
    <dgm:pt modelId="{B0A67B31-42AA-4DC1-B712-19F94A1265EB}" type="parTrans" cxnId="{05838254-8BAB-47F1-BF41-F60B2377C98A}">
      <dgm:prSet/>
      <dgm:spPr/>
      <dgm:t>
        <a:bodyPr/>
        <a:lstStyle/>
        <a:p>
          <a:endParaRPr lang="es-AR"/>
        </a:p>
      </dgm:t>
    </dgm:pt>
    <dgm:pt modelId="{4C26C013-F1A4-4191-9D13-E8D15EE9E08D}" type="sibTrans" cxnId="{05838254-8BAB-47F1-BF41-F60B2377C98A}">
      <dgm:prSet/>
      <dgm:spPr/>
      <dgm:t>
        <a:bodyPr/>
        <a:lstStyle/>
        <a:p>
          <a:endParaRPr lang="es-AR"/>
        </a:p>
      </dgm:t>
    </dgm:pt>
    <dgm:pt modelId="{28BC3A85-76FD-4846-8503-330489FE1E6A}">
      <dgm:prSet/>
      <dgm:spPr/>
      <dgm:t>
        <a:bodyPr/>
        <a:lstStyle/>
        <a:p>
          <a:pPr rtl="0"/>
          <a:r>
            <a:rPr lang="es-AR" smtClean="0"/>
            <a:t>Conocimiento que se adquiere cotidianamente de manera espontánea y corriente, sin haberlo buscado, y </a:t>
          </a:r>
          <a:r>
            <a:rPr lang="es-AR" i="1" smtClean="0"/>
            <a:t>sin haber reflexionado </a:t>
          </a:r>
          <a:r>
            <a:rPr lang="es-AR" smtClean="0"/>
            <a:t>sobre él, solo porque lo observé, o “alguien me lo dijo”.</a:t>
          </a:r>
          <a:endParaRPr lang="es-AR"/>
        </a:p>
      </dgm:t>
    </dgm:pt>
    <dgm:pt modelId="{1135DAC4-2A08-453A-AFB8-EC08C068BE14}" type="parTrans" cxnId="{F1957BA1-2144-4C49-8242-E1397776DFDA}">
      <dgm:prSet/>
      <dgm:spPr/>
      <dgm:t>
        <a:bodyPr/>
        <a:lstStyle/>
        <a:p>
          <a:endParaRPr lang="es-AR"/>
        </a:p>
      </dgm:t>
    </dgm:pt>
    <dgm:pt modelId="{75AF3DA4-C500-4C48-A6D0-D5ABB4969004}" type="sibTrans" cxnId="{F1957BA1-2144-4C49-8242-E1397776DFDA}">
      <dgm:prSet/>
      <dgm:spPr/>
      <dgm:t>
        <a:bodyPr/>
        <a:lstStyle/>
        <a:p>
          <a:endParaRPr lang="es-AR"/>
        </a:p>
      </dgm:t>
    </dgm:pt>
    <dgm:pt modelId="{553B246C-B5F8-472F-B5E4-A0024F1FA46C}" type="pres">
      <dgm:prSet presAssocID="{934444AA-2314-4EB3-A86B-A95607E4CF9D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FFB17869-A8EB-46E3-83DE-4B17400F4117}" type="pres">
      <dgm:prSet presAssocID="{934444AA-2314-4EB3-A86B-A95607E4CF9D}" presName="outerBox" presStyleCnt="0"/>
      <dgm:spPr/>
    </dgm:pt>
    <dgm:pt modelId="{E67723B0-0289-4734-93E3-DF8825108BBC}" type="pres">
      <dgm:prSet presAssocID="{934444AA-2314-4EB3-A86B-A95607E4CF9D}" presName="outerBoxParent" presStyleLbl="node1" presStyleIdx="0" presStyleCnt="3"/>
      <dgm:spPr/>
    </dgm:pt>
    <dgm:pt modelId="{18A258AA-1A5F-40CD-A4DB-8A39BFBCE2DD}" type="pres">
      <dgm:prSet presAssocID="{934444AA-2314-4EB3-A86B-A95607E4CF9D}" presName="outerBoxChildren" presStyleCnt="0"/>
      <dgm:spPr/>
    </dgm:pt>
    <dgm:pt modelId="{1E7BB63B-A207-4DA1-A04A-F864C0BCA4BB}" type="pres">
      <dgm:prSet presAssocID="{934444AA-2314-4EB3-A86B-A95607E4CF9D}" presName="middleBox" presStyleCnt="0"/>
      <dgm:spPr/>
    </dgm:pt>
    <dgm:pt modelId="{10F51520-E21F-46EC-9DF0-A609C152B97E}" type="pres">
      <dgm:prSet presAssocID="{934444AA-2314-4EB3-A86B-A95607E4CF9D}" presName="middleBoxParent" presStyleLbl="node1" presStyleIdx="1" presStyleCnt="3"/>
      <dgm:spPr/>
    </dgm:pt>
    <dgm:pt modelId="{4DC84AF1-B856-4E62-B31D-DD20E05FE1B6}" type="pres">
      <dgm:prSet presAssocID="{934444AA-2314-4EB3-A86B-A95607E4CF9D}" presName="middleBoxChildren" presStyleCnt="0"/>
      <dgm:spPr/>
    </dgm:pt>
    <dgm:pt modelId="{2B9D24E3-1488-4E37-B4AE-1FD15E18E8B6}" type="pres">
      <dgm:prSet presAssocID="{934444AA-2314-4EB3-A86B-A95607E4CF9D}" presName="centerBox" presStyleCnt="0"/>
      <dgm:spPr/>
    </dgm:pt>
    <dgm:pt modelId="{EE187C84-70AB-4F21-9DCA-040EFD97F6BB}" type="pres">
      <dgm:prSet presAssocID="{934444AA-2314-4EB3-A86B-A95607E4CF9D}" presName="centerBoxParent" presStyleLbl="node1" presStyleIdx="2" presStyleCnt="3"/>
      <dgm:spPr/>
    </dgm:pt>
  </dgm:ptLst>
  <dgm:cxnLst>
    <dgm:cxn modelId="{77928C3F-3324-492B-B45D-C31DC98475B0}" type="presOf" srcId="{A0D80080-7BB2-4EFB-9168-B0C2F8D5A690}" destId="{E67723B0-0289-4734-93E3-DF8825108BBC}" srcOrd="0" destOrd="0" presId="urn:microsoft.com/office/officeart/2005/8/layout/target2"/>
    <dgm:cxn modelId="{05838254-8BAB-47F1-BF41-F60B2377C98A}" srcId="{934444AA-2314-4EB3-A86B-A95607E4CF9D}" destId="{303E6302-3149-416D-8E78-4447A31E2AA5}" srcOrd="1" destOrd="0" parTransId="{B0A67B31-42AA-4DC1-B712-19F94A1265EB}" sibTransId="{4C26C013-F1A4-4191-9D13-E8D15EE9E08D}"/>
    <dgm:cxn modelId="{DB5EF7D7-D627-49F2-A75A-2A0714E3B836}" type="presOf" srcId="{934444AA-2314-4EB3-A86B-A95607E4CF9D}" destId="{553B246C-B5F8-472F-B5E4-A0024F1FA46C}" srcOrd="0" destOrd="0" presId="urn:microsoft.com/office/officeart/2005/8/layout/target2"/>
    <dgm:cxn modelId="{F1957BA1-2144-4C49-8242-E1397776DFDA}" srcId="{934444AA-2314-4EB3-A86B-A95607E4CF9D}" destId="{28BC3A85-76FD-4846-8503-330489FE1E6A}" srcOrd="2" destOrd="0" parTransId="{1135DAC4-2A08-453A-AFB8-EC08C068BE14}" sibTransId="{75AF3DA4-C500-4C48-A6D0-D5ABB4969004}"/>
    <dgm:cxn modelId="{C55C096A-0F6E-4081-B853-B62AFAD557D4}" srcId="{934444AA-2314-4EB3-A86B-A95607E4CF9D}" destId="{A0D80080-7BB2-4EFB-9168-B0C2F8D5A690}" srcOrd="0" destOrd="0" parTransId="{D2984A4D-C40B-4DC0-A704-2543A9E0EAD3}" sibTransId="{70054C47-B02D-434B-B977-87F0C2C20D26}"/>
    <dgm:cxn modelId="{618AFBE0-F174-41CD-A630-E265B20DD6C3}" type="presOf" srcId="{28BC3A85-76FD-4846-8503-330489FE1E6A}" destId="{EE187C84-70AB-4F21-9DCA-040EFD97F6BB}" srcOrd="0" destOrd="0" presId="urn:microsoft.com/office/officeart/2005/8/layout/target2"/>
    <dgm:cxn modelId="{FAF0DF87-0044-4E93-8FCB-63FFAA596B7E}" type="presOf" srcId="{303E6302-3149-416D-8E78-4447A31E2AA5}" destId="{10F51520-E21F-46EC-9DF0-A609C152B97E}" srcOrd="0" destOrd="0" presId="urn:microsoft.com/office/officeart/2005/8/layout/target2"/>
    <dgm:cxn modelId="{C93D3B45-867B-4B23-983F-48F11665CCBF}" type="presParOf" srcId="{553B246C-B5F8-472F-B5E4-A0024F1FA46C}" destId="{FFB17869-A8EB-46E3-83DE-4B17400F4117}" srcOrd="0" destOrd="0" presId="urn:microsoft.com/office/officeart/2005/8/layout/target2"/>
    <dgm:cxn modelId="{9A847B85-0902-4A7B-92B3-94F88AEAB34C}" type="presParOf" srcId="{FFB17869-A8EB-46E3-83DE-4B17400F4117}" destId="{E67723B0-0289-4734-93E3-DF8825108BBC}" srcOrd="0" destOrd="0" presId="urn:microsoft.com/office/officeart/2005/8/layout/target2"/>
    <dgm:cxn modelId="{36A2FB30-09D4-4126-99EC-94A6DA78F228}" type="presParOf" srcId="{FFB17869-A8EB-46E3-83DE-4B17400F4117}" destId="{18A258AA-1A5F-40CD-A4DB-8A39BFBCE2DD}" srcOrd="1" destOrd="0" presId="urn:microsoft.com/office/officeart/2005/8/layout/target2"/>
    <dgm:cxn modelId="{BE873B16-9E01-4FB2-8816-2F0A12006674}" type="presParOf" srcId="{553B246C-B5F8-472F-B5E4-A0024F1FA46C}" destId="{1E7BB63B-A207-4DA1-A04A-F864C0BCA4BB}" srcOrd="1" destOrd="0" presId="urn:microsoft.com/office/officeart/2005/8/layout/target2"/>
    <dgm:cxn modelId="{E2ED6539-9E89-4DA1-9101-4D11BDEF9895}" type="presParOf" srcId="{1E7BB63B-A207-4DA1-A04A-F864C0BCA4BB}" destId="{10F51520-E21F-46EC-9DF0-A609C152B97E}" srcOrd="0" destOrd="0" presId="urn:microsoft.com/office/officeart/2005/8/layout/target2"/>
    <dgm:cxn modelId="{CC40390F-09F8-41A5-BA45-D3985017CFFB}" type="presParOf" srcId="{1E7BB63B-A207-4DA1-A04A-F864C0BCA4BB}" destId="{4DC84AF1-B856-4E62-B31D-DD20E05FE1B6}" srcOrd="1" destOrd="0" presId="urn:microsoft.com/office/officeart/2005/8/layout/target2"/>
    <dgm:cxn modelId="{FCEA54B7-0D5E-49D8-894A-0BCE889CFE3F}" type="presParOf" srcId="{553B246C-B5F8-472F-B5E4-A0024F1FA46C}" destId="{2B9D24E3-1488-4E37-B4AE-1FD15E18E8B6}" srcOrd="2" destOrd="0" presId="urn:microsoft.com/office/officeart/2005/8/layout/target2"/>
    <dgm:cxn modelId="{C567FC97-2479-40D0-8F9C-5A08493A5C2E}" type="presParOf" srcId="{2B9D24E3-1488-4E37-B4AE-1FD15E18E8B6}" destId="{EE187C84-70AB-4F21-9DCA-040EFD97F6BB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3260C0-7213-46CD-AC8F-A14FE3750948}" type="doc">
      <dgm:prSet loTypeId="urn:microsoft.com/office/officeart/2005/8/layout/vList5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AR"/>
        </a:p>
      </dgm:t>
    </dgm:pt>
    <dgm:pt modelId="{7321EB27-8287-4849-A0A0-9E208BD4AD71}">
      <dgm:prSet/>
      <dgm:spPr/>
      <dgm:t>
        <a:bodyPr/>
        <a:lstStyle/>
        <a:p>
          <a:pPr rtl="0"/>
          <a:r>
            <a:rPr lang="es-AR" dirty="0" smtClean="0"/>
            <a:t>Este tipo de conocimiento se caracteriza por ser: </a:t>
          </a:r>
          <a:endParaRPr lang="es-AR" dirty="0"/>
        </a:p>
      </dgm:t>
    </dgm:pt>
    <dgm:pt modelId="{9ACED43A-F0B1-4BFB-8F89-21922E517DB8}" type="parTrans" cxnId="{536B4EAB-FC49-4A6E-A0F0-3848F9715764}">
      <dgm:prSet/>
      <dgm:spPr/>
      <dgm:t>
        <a:bodyPr/>
        <a:lstStyle/>
        <a:p>
          <a:endParaRPr lang="es-AR"/>
        </a:p>
      </dgm:t>
    </dgm:pt>
    <dgm:pt modelId="{FF9F7010-FB88-43CA-8976-16FFCE267B18}" type="sibTrans" cxnId="{536B4EAB-FC49-4A6E-A0F0-3848F9715764}">
      <dgm:prSet/>
      <dgm:spPr/>
      <dgm:t>
        <a:bodyPr/>
        <a:lstStyle/>
        <a:p>
          <a:endParaRPr lang="es-AR"/>
        </a:p>
      </dgm:t>
    </dgm:pt>
    <dgm:pt modelId="{27BC2D31-2873-480F-8DCB-6B31D7161D94}">
      <dgm:prSet/>
      <dgm:spPr/>
      <dgm:t>
        <a:bodyPr/>
        <a:lstStyle/>
        <a:p>
          <a:pPr rtl="0"/>
          <a:r>
            <a:rPr lang="es-AR" b="1" i="1" dirty="0" smtClean="0"/>
            <a:t>superficial</a:t>
          </a:r>
          <a:r>
            <a:rPr lang="es-AR" dirty="0" smtClean="0"/>
            <a:t>, porque se conforma con lo aparente, </a:t>
          </a:r>
          <a:endParaRPr lang="es-AR" dirty="0"/>
        </a:p>
      </dgm:t>
    </dgm:pt>
    <dgm:pt modelId="{8086F025-9F7F-405A-847E-F272CC0E8B42}" type="parTrans" cxnId="{2BA03F8D-0A7B-4200-8AC7-C19469ED1C59}">
      <dgm:prSet/>
      <dgm:spPr/>
      <dgm:t>
        <a:bodyPr/>
        <a:lstStyle/>
        <a:p>
          <a:endParaRPr lang="es-AR"/>
        </a:p>
      </dgm:t>
    </dgm:pt>
    <dgm:pt modelId="{FFAB197D-A18A-47F3-AEC8-CC727C21A5C2}" type="sibTrans" cxnId="{2BA03F8D-0A7B-4200-8AC7-C19469ED1C59}">
      <dgm:prSet/>
      <dgm:spPr/>
      <dgm:t>
        <a:bodyPr/>
        <a:lstStyle/>
        <a:p>
          <a:endParaRPr lang="es-AR"/>
        </a:p>
      </dgm:t>
    </dgm:pt>
    <dgm:pt modelId="{7EF58129-EF1E-4352-B225-2CFD19E388A2}">
      <dgm:prSet/>
      <dgm:spPr/>
      <dgm:t>
        <a:bodyPr/>
        <a:lstStyle/>
        <a:p>
          <a:pPr rtl="0"/>
          <a:r>
            <a:rPr lang="es-AR" b="1" i="1" dirty="0" smtClean="0"/>
            <a:t>sensitivo</a:t>
          </a:r>
          <a:r>
            <a:rPr lang="es-AR" dirty="0" smtClean="0"/>
            <a:t>, porque se limita a percibir lo inmediato a través de los sentidos, y</a:t>
          </a:r>
          <a:endParaRPr lang="es-AR" dirty="0"/>
        </a:p>
      </dgm:t>
    </dgm:pt>
    <dgm:pt modelId="{2487B498-6574-49B6-AF06-D8D27AEBD33C}" type="parTrans" cxnId="{C6B02BE3-6EC2-4216-A25B-6F79765EB1BF}">
      <dgm:prSet/>
      <dgm:spPr/>
      <dgm:t>
        <a:bodyPr/>
        <a:lstStyle/>
        <a:p>
          <a:endParaRPr lang="es-AR"/>
        </a:p>
      </dgm:t>
    </dgm:pt>
    <dgm:pt modelId="{34F09FF4-F614-486D-8459-43804121742F}" type="sibTrans" cxnId="{C6B02BE3-6EC2-4216-A25B-6F79765EB1BF}">
      <dgm:prSet/>
      <dgm:spPr/>
      <dgm:t>
        <a:bodyPr/>
        <a:lstStyle/>
        <a:p>
          <a:endParaRPr lang="es-AR"/>
        </a:p>
      </dgm:t>
    </dgm:pt>
    <dgm:pt modelId="{B8919257-8CAB-4967-8FE8-CAD8E027C030}">
      <dgm:prSet/>
      <dgm:spPr/>
      <dgm:t>
        <a:bodyPr/>
        <a:lstStyle/>
        <a:p>
          <a:pPr rtl="0"/>
          <a:r>
            <a:rPr lang="es-AR" b="1" i="1" dirty="0" smtClean="0"/>
            <a:t>subjetivo</a:t>
          </a:r>
          <a:r>
            <a:rPr lang="es-AR" dirty="0" smtClean="0"/>
            <a:t>, porque el individuo lo organiza e interpreta de acuerdo a sus propios conocimientos anteriores, sin relacionarlo con otros conocimientos científicos</a:t>
          </a:r>
          <a:endParaRPr lang="es-AR" dirty="0"/>
        </a:p>
      </dgm:t>
    </dgm:pt>
    <dgm:pt modelId="{E1247301-262B-448B-A406-97410F79D6C0}" type="parTrans" cxnId="{5CA23E4F-95D5-4C1C-AA91-2863F71507A7}">
      <dgm:prSet/>
      <dgm:spPr/>
      <dgm:t>
        <a:bodyPr/>
        <a:lstStyle/>
        <a:p>
          <a:endParaRPr lang="es-AR"/>
        </a:p>
      </dgm:t>
    </dgm:pt>
    <dgm:pt modelId="{4D82E60E-382A-44BF-988B-6821CFF80771}" type="sibTrans" cxnId="{5CA23E4F-95D5-4C1C-AA91-2863F71507A7}">
      <dgm:prSet/>
      <dgm:spPr/>
      <dgm:t>
        <a:bodyPr/>
        <a:lstStyle/>
        <a:p>
          <a:endParaRPr lang="es-AR"/>
        </a:p>
      </dgm:t>
    </dgm:pt>
    <dgm:pt modelId="{49D41B4E-7FDF-41D6-8358-49D6623FB071}" type="pres">
      <dgm:prSet presAssocID="{E93260C0-7213-46CD-AC8F-A14FE3750948}" presName="Name0" presStyleCnt="0">
        <dgm:presLayoutVars>
          <dgm:dir/>
          <dgm:animLvl val="lvl"/>
          <dgm:resizeHandles val="exact"/>
        </dgm:presLayoutVars>
      </dgm:prSet>
      <dgm:spPr/>
    </dgm:pt>
    <dgm:pt modelId="{2108B8AF-11B2-48E1-BA1E-5CADB7695099}" type="pres">
      <dgm:prSet presAssocID="{7321EB27-8287-4849-A0A0-9E208BD4AD71}" presName="linNode" presStyleCnt="0"/>
      <dgm:spPr/>
    </dgm:pt>
    <dgm:pt modelId="{325DC5EB-F36F-4EF9-B3ED-29C9F47B9BBD}" type="pres">
      <dgm:prSet presAssocID="{7321EB27-8287-4849-A0A0-9E208BD4AD71}" presName="parentText" presStyleLbl="node1" presStyleIdx="0" presStyleCnt="4" custScaleX="260177" custScaleY="2000000" custLinFactNeighborY="-67331">
        <dgm:presLayoutVars>
          <dgm:chMax val="1"/>
          <dgm:bulletEnabled val="1"/>
        </dgm:presLayoutVars>
      </dgm:prSet>
      <dgm:spPr/>
    </dgm:pt>
    <dgm:pt modelId="{8C1D7943-3BF7-4ACC-92C8-ABF9FBCC8591}" type="pres">
      <dgm:prSet presAssocID="{FF9F7010-FB88-43CA-8976-16FFCE267B18}" presName="sp" presStyleCnt="0"/>
      <dgm:spPr/>
    </dgm:pt>
    <dgm:pt modelId="{8C0A33DE-3D6E-4F64-B3BC-E0F050E7D62D}" type="pres">
      <dgm:prSet presAssocID="{27BC2D31-2873-480F-8DCB-6B31D7161D94}" presName="linNode" presStyleCnt="0"/>
      <dgm:spPr/>
    </dgm:pt>
    <dgm:pt modelId="{8BEF6ACC-F7CC-4EF9-AEF0-6EE90AE876A1}" type="pres">
      <dgm:prSet presAssocID="{27BC2D31-2873-480F-8DCB-6B31D7161D94}" presName="parentText" presStyleLbl="node1" presStyleIdx="1" presStyleCnt="4" custScaleX="260177" custScaleY="2000000" custLinFactY="-100000" custLinFactNeighborY="-112402">
        <dgm:presLayoutVars>
          <dgm:chMax val="1"/>
          <dgm:bulletEnabled val="1"/>
        </dgm:presLayoutVars>
      </dgm:prSet>
      <dgm:spPr/>
    </dgm:pt>
    <dgm:pt modelId="{012127E2-BF20-4685-BF81-B552C028B037}" type="pres">
      <dgm:prSet presAssocID="{FFAB197D-A18A-47F3-AEC8-CC727C21A5C2}" presName="sp" presStyleCnt="0"/>
      <dgm:spPr/>
    </dgm:pt>
    <dgm:pt modelId="{A6C67E33-3BEF-48D9-9192-A9D70CC82446}" type="pres">
      <dgm:prSet presAssocID="{7EF58129-EF1E-4352-B225-2CFD19E388A2}" presName="linNode" presStyleCnt="0"/>
      <dgm:spPr/>
    </dgm:pt>
    <dgm:pt modelId="{0BD9A29B-A28F-4186-A2F9-E9E419B6DF1A}" type="pres">
      <dgm:prSet presAssocID="{7EF58129-EF1E-4352-B225-2CFD19E388A2}" presName="parentText" presStyleLbl="node1" presStyleIdx="2" presStyleCnt="4" custScaleX="260177" custScaleY="2000000" custLinFactY="-82086" custLinFactNeighborY="-100000">
        <dgm:presLayoutVars>
          <dgm:chMax val="1"/>
          <dgm:bulletEnabled val="1"/>
        </dgm:presLayoutVars>
      </dgm:prSet>
      <dgm:spPr/>
    </dgm:pt>
    <dgm:pt modelId="{3744D470-33EB-4BFE-9BE6-EB133E696F54}" type="pres">
      <dgm:prSet presAssocID="{34F09FF4-F614-486D-8459-43804121742F}" presName="sp" presStyleCnt="0"/>
      <dgm:spPr/>
    </dgm:pt>
    <dgm:pt modelId="{65E8398C-AC74-4092-9E67-15944F33625E}" type="pres">
      <dgm:prSet presAssocID="{B8919257-8CAB-4967-8FE8-CAD8E027C030}" presName="linNode" presStyleCnt="0"/>
      <dgm:spPr/>
    </dgm:pt>
    <dgm:pt modelId="{A68AC004-556C-40BE-B2A9-AE87EA4CF7AF}" type="pres">
      <dgm:prSet presAssocID="{B8919257-8CAB-4967-8FE8-CAD8E027C030}" presName="parentText" presStyleLbl="node1" presStyleIdx="3" presStyleCnt="4" custScaleX="260431" custScaleY="2000000" custLinFactY="-100000" custLinFactNeighborY="-171495">
        <dgm:presLayoutVars>
          <dgm:chMax val="1"/>
          <dgm:bulletEnabled val="1"/>
        </dgm:presLayoutVars>
      </dgm:prSet>
      <dgm:spPr/>
    </dgm:pt>
  </dgm:ptLst>
  <dgm:cxnLst>
    <dgm:cxn modelId="{39E0478A-13CC-4129-B1FA-895355088F1F}" type="presOf" srcId="{E93260C0-7213-46CD-AC8F-A14FE3750948}" destId="{49D41B4E-7FDF-41D6-8358-49D6623FB071}" srcOrd="0" destOrd="0" presId="urn:microsoft.com/office/officeart/2005/8/layout/vList5"/>
    <dgm:cxn modelId="{2BA03F8D-0A7B-4200-8AC7-C19469ED1C59}" srcId="{E93260C0-7213-46CD-AC8F-A14FE3750948}" destId="{27BC2D31-2873-480F-8DCB-6B31D7161D94}" srcOrd="1" destOrd="0" parTransId="{8086F025-9F7F-405A-847E-F272CC0E8B42}" sibTransId="{FFAB197D-A18A-47F3-AEC8-CC727C21A5C2}"/>
    <dgm:cxn modelId="{ED4C07A1-2CD2-4AA4-A0F3-A353E54F2DC6}" type="presOf" srcId="{B8919257-8CAB-4967-8FE8-CAD8E027C030}" destId="{A68AC004-556C-40BE-B2A9-AE87EA4CF7AF}" srcOrd="0" destOrd="0" presId="urn:microsoft.com/office/officeart/2005/8/layout/vList5"/>
    <dgm:cxn modelId="{590A3750-3C04-4690-9F84-EF3FF04FBC36}" type="presOf" srcId="{27BC2D31-2873-480F-8DCB-6B31D7161D94}" destId="{8BEF6ACC-F7CC-4EF9-AEF0-6EE90AE876A1}" srcOrd="0" destOrd="0" presId="urn:microsoft.com/office/officeart/2005/8/layout/vList5"/>
    <dgm:cxn modelId="{0775ADDE-4127-4BEC-9375-E0796187508E}" type="presOf" srcId="{7EF58129-EF1E-4352-B225-2CFD19E388A2}" destId="{0BD9A29B-A28F-4186-A2F9-E9E419B6DF1A}" srcOrd="0" destOrd="0" presId="urn:microsoft.com/office/officeart/2005/8/layout/vList5"/>
    <dgm:cxn modelId="{C6B02BE3-6EC2-4216-A25B-6F79765EB1BF}" srcId="{E93260C0-7213-46CD-AC8F-A14FE3750948}" destId="{7EF58129-EF1E-4352-B225-2CFD19E388A2}" srcOrd="2" destOrd="0" parTransId="{2487B498-6574-49B6-AF06-D8D27AEBD33C}" sibTransId="{34F09FF4-F614-486D-8459-43804121742F}"/>
    <dgm:cxn modelId="{536B4EAB-FC49-4A6E-A0F0-3848F9715764}" srcId="{E93260C0-7213-46CD-AC8F-A14FE3750948}" destId="{7321EB27-8287-4849-A0A0-9E208BD4AD71}" srcOrd="0" destOrd="0" parTransId="{9ACED43A-F0B1-4BFB-8F89-21922E517DB8}" sibTransId="{FF9F7010-FB88-43CA-8976-16FFCE267B18}"/>
    <dgm:cxn modelId="{5CA23E4F-95D5-4C1C-AA91-2863F71507A7}" srcId="{E93260C0-7213-46CD-AC8F-A14FE3750948}" destId="{B8919257-8CAB-4967-8FE8-CAD8E027C030}" srcOrd="3" destOrd="0" parTransId="{E1247301-262B-448B-A406-97410F79D6C0}" sibTransId="{4D82E60E-382A-44BF-988B-6821CFF80771}"/>
    <dgm:cxn modelId="{BD4A5ABF-C1F5-4D70-B886-CB5AB20A72BA}" type="presOf" srcId="{7321EB27-8287-4849-A0A0-9E208BD4AD71}" destId="{325DC5EB-F36F-4EF9-B3ED-29C9F47B9BBD}" srcOrd="0" destOrd="0" presId="urn:microsoft.com/office/officeart/2005/8/layout/vList5"/>
    <dgm:cxn modelId="{A78C1A28-209C-4FFD-A8DB-AB987C18107C}" type="presParOf" srcId="{49D41B4E-7FDF-41D6-8358-49D6623FB071}" destId="{2108B8AF-11B2-48E1-BA1E-5CADB7695099}" srcOrd="0" destOrd="0" presId="urn:microsoft.com/office/officeart/2005/8/layout/vList5"/>
    <dgm:cxn modelId="{2373753F-B2BA-4F9B-9A36-A862C9E8D18E}" type="presParOf" srcId="{2108B8AF-11B2-48E1-BA1E-5CADB7695099}" destId="{325DC5EB-F36F-4EF9-B3ED-29C9F47B9BBD}" srcOrd="0" destOrd="0" presId="urn:microsoft.com/office/officeart/2005/8/layout/vList5"/>
    <dgm:cxn modelId="{B2812CE2-31EE-48C0-A19D-FC84A4BB224A}" type="presParOf" srcId="{49D41B4E-7FDF-41D6-8358-49D6623FB071}" destId="{8C1D7943-3BF7-4ACC-92C8-ABF9FBCC8591}" srcOrd="1" destOrd="0" presId="urn:microsoft.com/office/officeart/2005/8/layout/vList5"/>
    <dgm:cxn modelId="{9CB6E645-29A7-404A-BAFE-7B9C5BBE1BFC}" type="presParOf" srcId="{49D41B4E-7FDF-41D6-8358-49D6623FB071}" destId="{8C0A33DE-3D6E-4F64-B3BC-E0F050E7D62D}" srcOrd="2" destOrd="0" presId="urn:microsoft.com/office/officeart/2005/8/layout/vList5"/>
    <dgm:cxn modelId="{6E19EAE0-53C9-4C1C-A3C7-6469E7614CF2}" type="presParOf" srcId="{8C0A33DE-3D6E-4F64-B3BC-E0F050E7D62D}" destId="{8BEF6ACC-F7CC-4EF9-AEF0-6EE90AE876A1}" srcOrd="0" destOrd="0" presId="urn:microsoft.com/office/officeart/2005/8/layout/vList5"/>
    <dgm:cxn modelId="{96E378A7-8D79-484B-962C-EA085A4FF97A}" type="presParOf" srcId="{49D41B4E-7FDF-41D6-8358-49D6623FB071}" destId="{012127E2-BF20-4685-BF81-B552C028B037}" srcOrd="3" destOrd="0" presId="urn:microsoft.com/office/officeart/2005/8/layout/vList5"/>
    <dgm:cxn modelId="{8D43832A-9C3C-4D37-82C0-81107E23426C}" type="presParOf" srcId="{49D41B4E-7FDF-41D6-8358-49D6623FB071}" destId="{A6C67E33-3BEF-48D9-9192-A9D70CC82446}" srcOrd="4" destOrd="0" presId="urn:microsoft.com/office/officeart/2005/8/layout/vList5"/>
    <dgm:cxn modelId="{497654A1-2C78-42C8-A4EB-6B4FA3B9B3C8}" type="presParOf" srcId="{A6C67E33-3BEF-48D9-9192-A9D70CC82446}" destId="{0BD9A29B-A28F-4186-A2F9-E9E419B6DF1A}" srcOrd="0" destOrd="0" presId="urn:microsoft.com/office/officeart/2005/8/layout/vList5"/>
    <dgm:cxn modelId="{F98B780E-2C87-4AB0-A591-6916365B982E}" type="presParOf" srcId="{49D41B4E-7FDF-41D6-8358-49D6623FB071}" destId="{3744D470-33EB-4BFE-9BE6-EB133E696F54}" srcOrd="5" destOrd="0" presId="urn:microsoft.com/office/officeart/2005/8/layout/vList5"/>
    <dgm:cxn modelId="{79ACABA3-86CE-4FBC-87E7-A2F681A95B99}" type="presParOf" srcId="{49D41B4E-7FDF-41D6-8358-49D6623FB071}" destId="{65E8398C-AC74-4092-9E67-15944F33625E}" srcOrd="6" destOrd="0" presId="urn:microsoft.com/office/officeart/2005/8/layout/vList5"/>
    <dgm:cxn modelId="{F13A6842-7961-4229-AF53-FE4C4B8955B6}" type="presParOf" srcId="{65E8398C-AC74-4092-9E67-15944F33625E}" destId="{A68AC004-556C-40BE-B2A9-AE87EA4CF7A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901AF6-DE52-4B84-A2CD-20903D18E747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8803C34C-664F-4822-A4C8-AEE5C4A9E3FA}">
      <dgm:prSet/>
      <dgm:spPr/>
      <dgm:t>
        <a:bodyPr/>
        <a:lstStyle/>
        <a:p>
          <a:pPr rtl="0"/>
          <a:r>
            <a:rPr lang="es-AR" smtClean="0"/>
            <a:t>Thomas Khun (1977) el método utilizado para obtener el conocimiento científico no es único, y las normas deben surgir del consenso de la comunidad científica, por lo tanto el epistemólogo solo debe interpretar la actividad del científico, </a:t>
          </a:r>
          <a:endParaRPr lang="es-AR"/>
        </a:p>
      </dgm:t>
    </dgm:pt>
    <dgm:pt modelId="{106FBF4A-F5EF-46D0-9939-880661474461}" type="parTrans" cxnId="{FCC35C28-4BCA-4165-BB9C-3301598ED2A3}">
      <dgm:prSet/>
      <dgm:spPr/>
      <dgm:t>
        <a:bodyPr/>
        <a:lstStyle/>
        <a:p>
          <a:endParaRPr lang="es-AR"/>
        </a:p>
      </dgm:t>
    </dgm:pt>
    <dgm:pt modelId="{F06AEB55-AD3B-4099-ABF6-CE8C8CC38B04}" type="sibTrans" cxnId="{FCC35C28-4BCA-4165-BB9C-3301598ED2A3}">
      <dgm:prSet/>
      <dgm:spPr/>
      <dgm:t>
        <a:bodyPr/>
        <a:lstStyle/>
        <a:p>
          <a:endParaRPr lang="es-AR"/>
        </a:p>
      </dgm:t>
    </dgm:pt>
    <dgm:pt modelId="{28282658-3E56-4E35-B19B-341F2ACAD456}">
      <dgm:prSet/>
      <dgm:spPr>
        <a:solidFill>
          <a:srgbClr val="C00000"/>
        </a:solidFill>
      </dgm:spPr>
      <dgm:t>
        <a:bodyPr/>
        <a:lstStyle/>
        <a:p>
          <a:pPr rtl="0"/>
          <a:r>
            <a:rPr lang="es-AR" dirty="0" smtClean="0"/>
            <a:t>Para Karl Popper (1962) el método científico es único y universal, por lo tanto el epistemólogo debe determinar leyes para el desarrollo del conocimiento científico.</a:t>
          </a:r>
          <a:endParaRPr lang="es-AR" dirty="0"/>
        </a:p>
      </dgm:t>
    </dgm:pt>
    <dgm:pt modelId="{E48A242F-05E1-4BF3-A5BF-22DEF6A7D6BF}" type="parTrans" cxnId="{C25B3DA8-9311-4169-A08A-98D280AA006E}">
      <dgm:prSet/>
      <dgm:spPr/>
      <dgm:t>
        <a:bodyPr/>
        <a:lstStyle/>
        <a:p>
          <a:endParaRPr lang="es-AR"/>
        </a:p>
      </dgm:t>
    </dgm:pt>
    <dgm:pt modelId="{B1CE4588-7B89-4BBC-90DC-65D96CC62FCB}" type="sibTrans" cxnId="{C25B3DA8-9311-4169-A08A-98D280AA006E}">
      <dgm:prSet/>
      <dgm:spPr/>
      <dgm:t>
        <a:bodyPr/>
        <a:lstStyle/>
        <a:p>
          <a:endParaRPr lang="es-AR"/>
        </a:p>
      </dgm:t>
    </dgm:pt>
    <dgm:pt modelId="{528489B9-A1BB-4438-A9A0-6B7FD2996E30}" type="pres">
      <dgm:prSet presAssocID="{B3901AF6-DE52-4B84-A2CD-20903D18E747}" presName="Name0" presStyleCnt="0">
        <dgm:presLayoutVars>
          <dgm:dir/>
          <dgm:resizeHandles val="exact"/>
        </dgm:presLayoutVars>
      </dgm:prSet>
      <dgm:spPr/>
    </dgm:pt>
    <dgm:pt modelId="{729F2249-0B62-49AB-9CB8-828F45D5EBFD}" type="pres">
      <dgm:prSet presAssocID="{B3901AF6-DE52-4B84-A2CD-20903D18E747}" presName="fgShape" presStyleLbl="fgShp" presStyleIdx="0" presStyleCnt="1"/>
      <dgm:spPr>
        <a:solidFill>
          <a:srgbClr val="FFFF00"/>
        </a:solidFill>
      </dgm:spPr>
    </dgm:pt>
    <dgm:pt modelId="{5A309ADA-401F-4FD6-8436-0774F99ECE50}" type="pres">
      <dgm:prSet presAssocID="{B3901AF6-DE52-4B84-A2CD-20903D18E747}" presName="linComp" presStyleCnt="0"/>
      <dgm:spPr/>
    </dgm:pt>
    <dgm:pt modelId="{A077B232-8E26-43EA-809E-02BE3EC823AF}" type="pres">
      <dgm:prSet presAssocID="{8803C34C-664F-4822-A4C8-AEE5C4A9E3FA}" presName="compNode" presStyleCnt="0"/>
      <dgm:spPr/>
    </dgm:pt>
    <dgm:pt modelId="{7A38CA50-6D17-4924-8838-2BF2F61C33F0}" type="pres">
      <dgm:prSet presAssocID="{8803C34C-664F-4822-A4C8-AEE5C4A9E3FA}" presName="bkgdShape" presStyleLbl="node1" presStyleIdx="0" presStyleCnt="2"/>
      <dgm:spPr/>
    </dgm:pt>
    <dgm:pt modelId="{3E7F8720-F37A-4B4F-BDD5-E07BA15B913A}" type="pres">
      <dgm:prSet presAssocID="{8803C34C-664F-4822-A4C8-AEE5C4A9E3FA}" presName="nodeTx" presStyleLbl="node1" presStyleIdx="0" presStyleCnt="2">
        <dgm:presLayoutVars>
          <dgm:bulletEnabled val="1"/>
        </dgm:presLayoutVars>
      </dgm:prSet>
      <dgm:spPr/>
    </dgm:pt>
    <dgm:pt modelId="{C48C616C-3186-445F-BE15-DC385F068098}" type="pres">
      <dgm:prSet presAssocID="{8803C34C-664F-4822-A4C8-AEE5C4A9E3FA}" presName="invisiNode" presStyleLbl="node1" presStyleIdx="0" presStyleCnt="2"/>
      <dgm:spPr/>
    </dgm:pt>
    <dgm:pt modelId="{258CF8DD-0DD5-4D54-B2EF-83CD37B801BA}" type="pres">
      <dgm:prSet presAssocID="{8803C34C-664F-4822-A4C8-AEE5C4A9E3FA}" presName="imagNod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932B04AA-F3A7-4709-AFEF-44C335832E7F}" type="pres">
      <dgm:prSet presAssocID="{F06AEB55-AD3B-4099-ABF6-CE8C8CC38B04}" presName="sibTrans" presStyleLbl="sibTrans2D1" presStyleIdx="0" presStyleCnt="0"/>
      <dgm:spPr/>
    </dgm:pt>
    <dgm:pt modelId="{E0AA4BF1-4C27-4D76-9B94-53D228EAB33E}" type="pres">
      <dgm:prSet presAssocID="{28282658-3E56-4E35-B19B-341F2ACAD456}" presName="compNode" presStyleCnt="0"/>
      <dgm:spPr/>
    </dgm:pt>
    <dgm:pt modelId="{21BFE6AF-1532-458C-B39D-1907A8091620}" type="pres">
      <dgm:prSet presAssocID="{28282658-3E56-4E35-B19B-341F2ACAD456}" presName="bkgdShape" presStyleLbl="node1" presStyleIdx="1" presStyleCnt="2"/>
      <dgm:spPr/>
      <dgm:t>
        <a:bodyPr/>
        <a:lstStyle/>
        <a:p>
          <a:endParaRPr lang="es-AR"/>
        </a:p>
      </dgm:t>
    </dgm:pt>
    <dgm:pt modelId="{08536CA6-7338-43B7-B1E7-6265F40A36BF}" type="pres">
      <dgm:prSet presAssocID="{28282658-3E56-4E35-B19B-341F2ACAD456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2150848-0C2D-481D-B97F-D633600DE4E9}" type="pres">
      <dgm:prSet presAssocID="{28282658-3E56-4E35-B19B-341F2ACAD456}" presName="invisiNode" presStyleLbl="node1" presStyleIdx="1" presStyleCnt="2"/>
      <dgm:spPr/>
    </dgm:pt>
    <dgm:pt modelId="{1F8BF93D-C0CF-455B-A0FA-ED10E5C66BF1}" type="pres">
      <dgm:prSet presAssocID="{28282658-3E56-4E35-B19B-341F2ACAD456}" presName="imagNode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8000" b="-18000"/>
          </a:stretch>
        </a:blipFill>
      </dgm:spPr>
    </dgm:pt>
  </dgm:ptLst>
  <dgm:cxnLst>
    <dgm:cxn modelId="{F616AD03-EB22-4F32-A976-2AE6426E7951}" type="presOf" srcId="{B3901AF6-DE52-4B84-A2CD-20903D18E747}" destId="{528489B9-A1BB-4438-A9A0-6B7FD2996E30}" srcOrd="0" destOrd="0" presId="urn:microsoft.com/office/officeart/2005/8/layout/hList7"/>
    <dgm:cxn modelId="{C25B3DA8-9311-4169-A08A-98D280AA006E}" srcId="{B3901AF6-DE52-4B84-A2CD-20903D18E747}" destId="{28282658-3E56-4E35-B19B-341F2ACAD456}" srcOrd="1" destOrd="0" parTransId="{E48A242F-05E1-4BF3-A5BF-22DEF6A7D6BF}" sibTransId="{B1CE4588-7B89-4BBC-90DC-65D96CC62FCB}"/>
    <dgm:cxn modelId="{C2EC0422-B5DE-4C03-8802-82CCB6008258}" type="presOf" srcId="{8803C34C-664F-4822-A4C8-AEE5C4A9E3FA}" destId="{3E7F8720-F37A-4B4F-BDD5-E07BA15B913A}" srcOrd="1" destOrd="0" presId="urn:microsoft.com/office/officeart/2005/8/layout/hList7"/>
    <dgm:cxn modelId="{3B5203AB-7838-44FC-B6A3-45C229FA2078}" type="presOf" srcId="{28282658-3E56-4E35-B19B-341F2ACAD456}" destId="{08536CA6-7338-43B7-B1E7-6265F40A36BF}" srcOrd="1" destOrd="0" presId="urn:microsoft.com/office/officeart/2005/8/layout/hList7"/>
    <dgm:cxn modelId="{A4EC4008-E598-4E6B-9CC8-29AF02F8554B}" type="presOf" srcId="{8803C34C-664F-4822-A4C8-AEE5C4A9E3FA}" destId="{7A38CA50-6D17-4924-8838-2BF2F61C33F0}" srcOrd="0" destOrd="0" presId="urn:microsoft.com/office/officeart/2005/8/layout/hList7"/>
    <dgm:cxn modelId="{7B275D8E-5934-4CA4-9812-E938F8C9F3CA}" type="presOf" srcId="{28282658-3E56-4E35-B19B-341F2ACAD456}" destId="{21BFE6AF-1532-458C-B39D-1907A8091620}" srcOrd="0" destOrd="0" presId="urn:microsoft.com/office/officeart/2005/8/layout/hList7"/>
    <dgm:cxn modelId="{A5A7BD9F-5EF9-40CC-8EBE-42AEA56900A8}" type="presOf" srcId="{F06AEB55-AD3B-4099-ABF6-CE8C8CC38B04}" destId="{932B04AA-F3A7-4709-AFEF-44C335832E7F}" srcOrd="0" destOrd="0" presId="urn:microsoft.com/office/officeart/2005/8/layout/hList7"/>
    <dgm:cxn modelId="{FCC35C28-4BCA-4165-BB9C-3301598ED2A3}" srcId="{B3901AF6-DE52-4B84-A2CD-20903D18E747}" destId="{8803C34C-664F-4822-A4C8-AEE5C4A9E3FA}" srcOrd="0" destOrd="0" parTransId="{106FBF4A-F5EF-46D0-9939-880661474461}" sibTransId="{F06AEB55-AD3B-4099-ABF6-CE8C8CC38B04}"/>
    <dgm:cxn modelId="{1B75FAA4-C852-4866-9E28-389A8E086CCD}" type="presParOf" srcId="{528489B9-A1BB-4438-A9A0-6B7FD2996E30}" destId="{729F2249-0B62-49AB-9CB8-828F45D5EBFD}" srcOrd="0" destOrd="0" presId="urn:microsoft.com/office/officeart/2005/8/layout/hList7"/>
    <dgm:cxn modelId="{B6D0D1D0-215E-40E9-AB1B-E7C801214621}" type="presParOf" srcId="{528489B9-A1BB-4438-A9A0-6B7FD2996E30}" destId="{5A309ADA-401F-4FD6-8436-0774F99ECE50}" srcOrd="1" destOrd="0" presId="urn:microsoft.com/office/officeart/2005/8/layout/hList7"/>
    <dgm:cxn modelId="{4DB6AC7F-B524-457B-BB49-5CCF1B46A75D}" type="presParOf" srcId="{5A309ADA-401F-4FD6-8436-0774F99ECE50}" destId="{A077B232-8E26-43EA-809E-02BE3EC823AF}" srcOrd="0" destOrd="0" presId="urn:microsoft.com/office/officeart/2005/8/layout/hList7"/>
    <dgm:cxn modelId="{6701BF78-9F04-49F1-A3FC-077E8BFE88F4}" type="presParOf" srcId="{A077B232-8E26-43EA-809E-02BE3EC823AF}" destId="{7A38CA50-6D17-4924-8838-2BF2F61C33F0}" srcOrd="0" destOrd="0" presId="urn:microsoft.com/office/officeart/2005/8/layout/hList7"/>
    <dgm:cxn modelId="{2E6E364E-8F7E-4399-8A4B-5E4376BC6CE6}" type="presParOf" srcId="{A077B232-8E26-43EA-809E-02BE3EC823AF}" destId="{3E7F8720-F37A-4B4F-BDD5-E07BA15B913A}" srcOrd="1" destOrd="0" presId="urn:microsoft.com/office/officeart/2005/8/layout/hList7"/>
    <dgm:cxn modelId="{FEAC0725-C218-4E6C-8E8E-50D88FEE2C22}" type="presParOf" srcId="{A077B232-8E26-43EA-809E-02BE3EC823AF}" destId="{C48C616C-3186-445F-BE15-DC385F068098}" srcOrd="2" destOrd="0" presId="urn:microsoft.com/office/officeart/2005/8/layout/hList7"/>
    <dgm:cxn modelId="{9B9E6F36-C68C-45F7-8F3D-4656FF2600DF}" type="presParOf" srcId="{A077B232-8E26-43EA-809E-02BE3EC823AF}" destId="{258CF8DD-0DD5-4D54-B2EF-83CD37B801BA}" srcOrd="3" destOrd="0" presId="urn:microsoft.com/office/officeart/2005/8/layout/hList7"/>
    <dgm:cxn modelId="{09BFF5CB-8236-4290-A541-69B887BEA44E}" type="presParOf" srcId="{5A309ADA-401F-4FD6-8436-0774F99ECE50}" destId="{932B04AA-F3A7-4709-AFEF-44C335832E7F}" srcOrd="1" destOrd="0" presId="urn:microsoft.com/office/officeart/2005/8/layout/hList7"/>
    <dgm:cxn modelId="{6615F117-7B3F-43AA-8FA5-B9D7473BC72A}" type="presParOf" srcId="{5A309ADA-401F-4FD6-8436-0774F99ECE50}" destId="{E0AA4BF1-4C27-4D76-9B94-53D228EAB33E}" srcOrd="2" destOrd="0" presId="urn:microsoft.com/office/officeart/2005/8/layout/hList7"/>
    <dgm:cxn modelId="{39AF3177-818A-4059-B66A-2175F1D4BD33}" type="presParOf" srcId="{E0AA4BF1-4C27-4D76-9B94-53D228EAB33E}" destId="{21BFE6AF-1532-458C-B39D-1907A8091620}" srcOrd="0" destOrd="0" presId="urn:microsoft.com/office/officeart/2005/8/layout/hList7"/>
    <dgm:cxn modelId="{9CE59074-75CD-4CAB-A06F-42D6665D9D6D}" type="presParOf" srcId="{E0AA4BF1-4C27-4D76-9B94-53D228EAB33E}" destId="{08536CA6-7338-43B7-B1E7-6265F40A36BF}" srcOrd="1" destOrd="0" presId="urn:microsoft.com/office/officeart/2005/8/layout/hList7"/>
    <dgm:cxn modelId="{9503E6FD-83D8-4C6A-83F9-E7C83F3E4170}" type="presParOf" srcId="{E0AA4BF1-4C27-4D76-9B94-53D228EAB33E}" destId="{02150848-0C2D-481D-B97F-D633600DE4E9}" srcOrd="2" destOrd="0" presId="urn:microsoft.com/office/officeart/2005/8/layout/hList7"/>
    <dgm:cxn modelId="{EB818068-838A-4BED-93DF-5EB57C8B7F15}" type="presParOf" srcId="{E0AA4BF1-4C27-4D76-9B94-53D228EAB33E}" destId="{1F8BF93D-C0CF-455B-A0FA-ED10E5C66BF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4DA35-4EE4-4C93-904F-5735C977E1B1}">
      <dsp:nvSpPr>
        <dsp:cNvPr id="0" name=""/>
        <dsp:cNvSpPr/>
      </dsp:nvSpPr>
      <dsp:spPr>
        <a:xfrm>
          <a:off x="2923" y="0"/>
          <a:ext cx="3919775" cy="14881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kern="1200" dirty="0" smtClean="0"/>
            <a:t>Según </a:t>
          </a:r>
          <a:r>
            <a:rPr lang="es-AR" sz="2100" kern="1200" dirty="0" err="1" smtClean="0"/>
            <a:t>Ander</a:t>
          </a:r>
          <a:r>
            <a:rPr lang="es-AR" sz="2100" kern="1200" dirty="0" smtClean="0"/>
            <a:t> </a:t>
          </a:r>
          <a:r>
            <a:rPr lang="es-AR" sz="2100" kern="1200" dirty="0" err="1" smtClean="0"/>
            <a:t>Egg</a:t>
          </a:r>
          <a:r>
            <a:rPr lang="es-AR" sz="2100" kern="1200" dirty="0" smtClean="0"/>
            <a:t>, la ciencia es entonces:  </a:t>
          </a:r>
          <a:endParaRPr lang="es-AR" sz="2100" kern="1200" dirty="0"/>
        </a:p>
      </dsp:txBody>
      <dsp:txXfrm>
        <a:off x="46510" y="43587"/>
        <a:ext cx="3832601" cy="1401011"/>
      </dsp:txXfrm>
    </dsp:sp>
    <dsp:sp modelId="{1292C207-6AB6-48A1-8AFF-6214675F5B6F}">
      <dsp:nvSpPr>
        <dsp:cNvPr id="0" name=""/>
        <dsp:cNvSpPr/>
      </dsp:nvSpPr>
      <dsp:spPr>
        <a:xfrm>
          <a:off x="4581221" y="0"/>
          <a:ext cx="3919775" cy="45720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100" b="1" kern="1200" smtClean="0"/>
            <a:t>“</a:t>
          </a:r>
          <a:r>
            <a:rPr lang="es-AR" sz="2100" b="1" i="1" kern="1200" smtClean="0"/>
            <a:t>un conjunto de conocimientos racionales, ciertos o probables, que obtenidos metódicamente y verificados en su contrastación con la realidad, se sistematizan orgánicamente, haciendo referencia a objetos de una misma naturaleza, y cuyos contenidos son susceptibles de ser transmitidos</a:t>
          </a:r>
          <a:r>
            <a:rPr lang="es-AR" sz="2100" b="1" kern="1200" smtClean="0"/>
            <a:t>”</a:t>
          </a:r>
          <a:endParaRPr lang="es-AR" sz="2100" kern="1200"/>
        </a:p>
      </dsp:txBody>
      <dsp:txXfrm>
        <a:off x="4696027" y="114806"/>
        <a:ext cx="3690163" cy="4342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DA3E82-C2DA-4D95-88A9-585459AFDDA4}">
      <dsp:nvSpPr>
        <dsp:cNvPr id="0" name=""/>
        <dsp:cNvSpPr/>
      </dsp:nvSpPr>
      <dsp:spPr>
        <a:xfrm>
          <a:off x="637793" y="0"/>
          <a:ext cx="7228332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8C39DF-4FB5-40CC-9C5E-81C88930FC64}">
      <dsp:nvSpPr>
        <dsp:cNvPr id="0" name=""/>
        <dsp:cNvSpPr/>
      </dsp:nvSpPr>
      <dsp:spPr>
        <a:xfrm>
          <a:off x="3737" y="1371599"/>
          <a:ext cx="1633931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smtClean="0"/>
            <a:t>Ciencia, (del latín “scire”: saber, conocer) implica </a:t>
          </a:r>
          <a:endParaRPr lang="es-AR" sz="1300" kern="1200"/>
        </a:p>
      </dsp:txBody>
      <dsp:txXfrm>
        <a:off x="83499" y="1451361"/>
        <a:ext cx="1474407" cy="1669276"/>
      </dsp:txXfrm>
    </dsp:sp>
    <dsp:sp modelId="{B6873364-62E1-4CCB-B988-E974E966DD65}">
      <dsp:nvSpPr>
        <dsp:cNvPr id="0" name=""/>
        <dsp:cNvSpPr/>
      </dsp:nvSpPr>
      <dsp:spPr>
        <a:xfrm>
          <a:off x="1719365" y="1371599"/>
          <a:ext cx="1633931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smtClean="0"/>
            <a:t>conocimientos </a:t>
          </a:r>
          <a:r>
            <a:rPr lang="es-AR" sz="1300" b="1" i="1" kern="1200" smtClean="0"/>
            <a:t>sistemático </a:t>
          </a:r>
          <a:r>
            <a:rPr lang="es-AR" sz="1300" kern="1200" smtClean="0"/>
            <a:t>(porque están interrelacionados)  </a:t>
          </a:r>
          <a:endParaRPr lang="es-AR" sz="1300" kern="1200"/>
        </a:p>
      </dsp:txBody>
      <dsp:txXfrm>
        <a:off x="1799127" y="1451361"/>
        <a:ext cx="1474407" cy="1669276"/>
      </dsp:txXfrm>
    </dsp:sp>
    <dsp:sp modelId="{756455E1-4D91-4559-ACD2-73ED5B6E36E0}">
      <dsp:nvSpPr>
        <dsp:cNvPr id="0" name=""/>
        <dsp:cNvSpPr/>
      </dsp:nvSpPr>
      <dsp:spPr>
        <a:xfrm>
          <a:off x="3434994" y="1371599"/>
          <a:ext cx="1633931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b="1" i="1" kern="1200" dirty="0" smtClean="0"/>
            <a:t>estructurado </a:t>
          </a:r>
          <a:r>
            <a:rPr lang="es-AR" sz="1300" kern="1200" dirty="0" smtClean="0"/>
            <a:t>(porque los nuevos descubrimientos se sustentan en teorías ya aceptadas),</a:t>
          </a:r>
          <a:endParaRPr lang="es-AR" sz="1300" kern="1200" dirty="0"/>
        </a:p>
      </dsp:txBody>
      <dsp:txXfrm>
        <a:off x="3514756" y="1451361"/>
        <a:ext cx="1474407" cy="1669276"/>
      </dsp:txXfrm>
    </dsp:sp>
    <dsp:sp modelId="{0FDBA72B-524C-4936-9512-DD1A9E39D045}">
      <dsp:nvSpPr>
        <dsp:cNvPr id="0" name=""/>
        <dsp:cNvSpPr/>
      </dsp:nvSpPr>
      <dsp:spPr>
        <a:xfrm>
          <a:off x="5150622" y="1371599"/>
          <a:ext cx="1633931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smtClean="0"/>
            <a:t>Se obtiene a través de:</a:t>
          </a:r>
          <a:endParaRPr lang="es-AR" sz="1300" kern="1200"/>
        </a:p>
      </dsp:txBody>
      <dsp:txXfrm>
        <a:off x="5230384" y="1451361"/>
        <a:ext cx="1474407" cy="1669276"/>
      </dsp:txXfrm>
    </dsp:sp>
    <dsp:sp modelId="{091B57CD-DB07-419F-AC83-4CCF016C7BF7}">
      <dsp:nvSpPr>
        <dsp:cNvPr id="0" name=""/>
        <dsp:cNvSpPr/>
      </dsp:nvSpPr>
      <dsp:spPr>
        <a:xfrm>
          <a:off x="6866251" y="1371599"/>
          <a:ext cx="1633931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300" kern="1200" smtClean="0"/>
            <a:t>Método, y nos acerca paulatinamente a la verdad, aunque esta no se alcance.</a:t>
          </a:r>
          <a:endParaRPr lang="es-AR" sz="1300" kern="1200"/>
        </a:p>
      </dsp:txBody>
      <dsp:txXfrm>
        <a:off x="6946013" y="1451361"/>
        <a:ext cx="1474407" cy="16692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723B0-0289-4734-93E3-DF8825108BBC}">
      <dsp:nvSpPr>
        <dsp:cNvPr id="0" name=""/>
        <dsp:cNvSpPr/>
      </dsp:nvSpPr>
      <dsp:spPr>
        <a:xfrm>
          <a:off x="0" y="0"/>
          <a:ext cx="8503920" cy="4572000"/>
        </a:xfrm>
        <a:prstGeom prst="roundRect">
          <a:avLst>
            <a:gd name="adj" fmla="val 85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3548380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700" b="1" i="1" kern="1200" smtClean="0"/>
            <a:t>Conocimiento “habitual” </a:t>
          </a:r>
          <a:endParaRPr lang="es-AR" sz="2700" kern="1200"/>
        </a:p>
      </dsp:txBody>
      <dsp:txXfrm>
        <a:off x="113823" y="113823"/>
        <a:ext cx="8276274" cy="4344354"/>
      </dsp:txXfrm>
    </dsp:sp>
    <dsp:sp modelId="{10F51520-E21F-46EC-9DF0-A609C152B97E}">
      <dsp:nvSpPr>
        <dsp:cNvPr id="0" name=""/>
        <dsp:cNvSpPr/>
      </dsp:nvSpPr>
      <dsp:spPr>
        <a:xfrm>
          <a:off x="212598" y="1143000"/>
          <a:ext cx="8078724" cy="3200400"/>
        </a:xfrm>
        <a:prstGeom prst="roundRect">
          <a:avLst>
            <a:gd name="adj" fmla="val 10500"/>
          </a:avLst>
        </a:prstGeom>
        <a:solidFill>
          <a:schemeClr val="accent2">
            <a:shade val="80000"/>
            <a:hueOff val="264109"/>
            <a:satOff val="-5842"/>
            <a:lumOff val="14712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2032254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700" kern="1200" smtClean="0"/>
            <a:t>Porque </a:t>
          </a:r>
          <a:r>
            <a:rPr lang="es-AR" sz="2700" i="1" kern="1200" smtClean="0"/>
            <a:t>no se ha concebido mediante un método</a:t>
          </a:r>
          <a:r>
            <a:rPr lang="es-AR" sz="2700" kern="1200" smtClean="0"/>
            <a:t>, y </a:t>
          </a:r>
          <a:r>
            <a:rPr lang="es-AR" sz="2700" i="1" kern="1200" smtClean="0"/>
            <a:t>no se basa en teorías preexistentes</a:t>
          </a:r>
          <a:r>
            <a:rPr lang="es-AR" sz="2700" kern="1200" smtClean="0"/>
            <a:t>. </a:t>
          </a:r>
          <a:endParaRPr lang="es-AR" sz="2700" kern="1200"/>
        </a:p>
      </dsp:txBody>
      <dsp:txXfrm>
        <a:off x="311021" y="1241423"/>
        <a:ext cx="7881878" cy="3003554"/>
      </dsp:txXfrm>
    </dsp:sp>
    <dsp:sp modelId="{EE187C84-70AB-4F21-9DCA-040EFD97F6BB}">
      <dsp:nvSpPr>
        <dsp:cNvPr id="0" name=""/>
        <dsp:cNvSpPr/>
      </dsp:nvSpPr>
      <dsp:spPr>
        <a:xfrm>
          <a:off x="425196" y="2286000"/>
          <a:ext cx="7653528" cy="1828800"/>
        </a:xfrm>
        <a:prstGeom prst="roundRect">
          <a:avLst>
            <a:gd name="adj" fmla="val 10500"/>
          </a:avLst>
        </a:prstGeom>
        <a:solidFill>
          <a:schemeClr val="accent2">
            <a:shade val="80000"/>
            <a:hueOff val="528218"/>
            <a:satOff val="-11684"/>
            <a:lumOff val="29425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92024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700" kern="1200" smtClean="0"/>
            <a:t>Conocimiento que se adquiere cotidianamente de manera espontánea y corriente, sin haberlo buscado, y </a:t>
          </a:r>
          <a:r>
            <a:rPr lang="es-AR" sz="2700" i="1" kern="1200" smtClean="0"/>
            <a:t>sin haber reflexionado </a:t>
          </a:r>
          <a:r>
            <a:rPr lang="es-AR" sz="2700" kern="1200" smtClean="0"/>
            <a:t>sobre él, solo porque lo observé, o “alguien me lo dijo”.</a:t>
          </a:r>
          <a:endParaRPr lang="es-AR" sz="2700" kern="1200"/>
        </a:p>
      </dsp:txBody>
      <dsp:txXfrm>
        <a:off x="481438" y="2342242"/>
        <a:ext cx="7541044" cy="17163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5DC5EB-F36F-4EF9-B3ED-29C9F47B9BBD}">
      <dsp:nvSpPr>
        <dsp:cNvPr id="0" name=""/>
        <dsp:cNvSpPr/>
      </dsp:nvSpPr>
      <dsp:spPr>
        <a:xfrm>
          <a:off x="269421" y="0"/>
          <a:ext cx="7949538" cy="120289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Este tipo de conocimiento se caracteriza por ser: </a:t>
          </a:r>
          <a:endParaRPr lang="es-AR" sz="2400" kern="1200" dirty="0"/>
        </a:p>
      </dsp:txBody>
      <dsp:txXfrm>
        <a:off x="328141" y="58720"/>
        <a:ext cx="7832098" cy="1085454"/>
      </dsp:txXfrm>
    </dsp:sp>
    <dsp:sp modelId="{8BEF6ACC-F7CC-4EF9-AEF0-6EE90AE876A1}">
      <dsp:nvSpPr>
        <dsp:cNvPr id="0" name=""/>
        <dsp:cNvSpPr/>
      </dsp:nvSpPr>
      <dsp:spPr>
        <a:xfrm>
          <a:off x="269421" y="1080120"/>
          <a:ext cx="7949538" cy="1202894"/>
        </a:xfrm>
        <a:prstGeom prst="roundRect">
          <a:avLst/>
        </a:prstGeom>
        <a:solidFill>
          <a:schemeClr val="accent5">
            <a:hueOff val="2003566"/>
            <a:satOff val="-8793"/>
            <a:lumOff val="261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b="1" i="1" kern="1200" dirty="0" smtClean="0"/>
            <a:t>superficial</a:t>
          </a:r>
          <a:r>
            <a:rPr lang="es-AR" sz="2400" kern="1200" dirty="0" smtClean="0"/>
            <a:t>, porque se conforma con lo aparente, </a:t>
          </a:r>
          <a:endParaRPr lang="es-AR" sz="2400" kern="1200" dirty="0"/>
        </a:p>
      </dsp:txBody>
      <dsp:txXfrm>
        <a:off x="328141" y="1138840"/>
        <a:ext cx="7832098" cy="1085454"/>
      </dsp:txXfrm>
    </dsp:sp>
    <dsp:sp modelId="{0BD9A29B-A28F-4186-A2F9-E9E419B6DF1A}">
      <dsp:nvSpPr>
        <dsp:cNvPr id="0" name=""/>
        <dsp:cNvSpPr/>
      </dsp:nvSpPr>
      <dsp:spPr>
        <a:xfrm>
          <a:off x="269421" y="2304256"/>
          <a:ext cx="7949538" cy="1202894"/>
        </a:xfrm>
        <a:prstGeom prst="roundRect">
          <a:avLst/>
        </a:prstGeom>
        <a:solidFill>
          <a:schemeClr val="accent5">
            <a:hueOff val="4007133"/>
            <a:satOff val="-17587"/>
            <a:lumOff val="522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b="1" i="1" kern="1200" dirty="0" smtClean="0"/>
            <a:t>sensitivo</a:t>
          </a:r>
          <a:r>
            <a:rPr lang="es-AR" sz="2400" kern="1200" dirty="0" smtClean="0"/>
            <a:t>, porque se limita a percibir lo inmediato a través de los sentidos, y</a:t>
          </a:r>
          <a:endParaRPr lang="es-AR" sz="2400" kern="1200" dirty="0"/>
        </a:p>
      </dsp:txBody>
      <dsp:txXfrm>
        <a:off x="328141" y="2362976"/>
        <a:ext cx="7832098" cy="1085454"/>
      </dsp:txXfrm>
    </dsp:sp>
    <dsp:sp modelId="{A68AC004-556C-40BE-B2A9-AE87EA4CF7AF}">
      <dsp:nvSpPr>
        <dsp:cNvPr id="0" name=""/>
        <dsp:cNvSpPr/>
      </dsp:nvSpPr>
      <dsp:spPr>
        <a:xfrm>
          <a:off x="269421" y="3456383"/>
          <a:ext cx="7965077" cy="1202894"/>
        </a:xfrm>
        <a:prstGeom prst="roundRect">
          <a:avLst/>
        </a:prstGeom>
        <a:solidFill>
          <a:schemeClr val="accent5">
            <a:hueOff val="6010699"/>
            <a:satOff val="-26380"/>
            <a:lumOff val="784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b="1" i="1" kern="1200" dirty="0" smtClean="0"/>
            <a:t>subjetivo</a:t>
          </a:r>
          <a:r>
            <a:rPr lang="es-AR" sz="2400" kern="1200" dirty="0" smtClean="0"/>
            <a:t>, porque el individuo lo organiza e interpreta de acuerdo a sus propios conocimientos anteriores, sin relacionarlo con otros conocimientos científicos</a:t>
          </a:r>
          <a:endParaRPr lang="es-AR" sz="2400" kern="1200" dirty="0"/>
        </a:p>
      </dsp:txBody>
      <dsp:txXfrm>
        <a:off x="328141" y="3515103"/>
        <a:ext cx="7847637" cy="10854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8CA50-6D17-4924-8838-2BF2F61C33F0}">
      <dsp:nvSpPr>
        <dsp:cNvPr id="0" name=""/>
        <dsp:cNvSpPr/>
      </dsp:nvSpPr>
      <dsp:spPr>
        <a:xfrm>
          <a:off x="3654" y="0"/>
          <a:ext cx="4185523" cy="457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kern="1200" smtClean="0"/>
            <a:t>Thomas Khun (1977) el método utilizado para obtener el conocimiento científico no es único, y las normas deben surgir del consenso de la comunidad científica, por lo tanto el epistemólogo solo debe interpretar la actividad del científico, </a:t>
          </a:r>
          <a:endParaRPr lang="es-AR" sz="1700" kern="1200"/>
        </a:p>
      </dsp:txBody>
      <dsp:txXfrm>
        <a:off x="3654" y="1828800"/>
        <a:ext cx="4185523" cy="1828800"/>
      </dsp:txXfrm>
    </dsp:sp>
    <dsp:sp modelId="{258CF8DD-0DD5-4D54-B2EF-83CD37B801BA}">
      <dsp:nvSpPr>
        <dsp:cNvPr id="0" name=""/>
        <dsp:cNvSpPr/>
      </dsp:nvSpPr>
      <dsp:spPr>
        <a:xfrm>
          <a:off x="1335177" y="274320"/>
          <a:ext cx="1522476" cy="152247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BFE6AF-1532-458C-B39D-1907A8091620}">
      <dsp:nvSpPr>
        <dsp:cNvPr id="0" name=""/>
        <dsp:cNvSpPr/>
      </dsp:nvSpPr>
      <dsp:spPr>
        <a:xfrm>
          <a:off x="4314742" y="0"/>
          <a:ext cx="4185523" cy="4572000"/>
        </a:xfrm>
        <a:prstGeom prst="roundRect">
          <a:avLst>
            <a:gd name="adj" fmla="val 10000"/>
          </a:avLst>
        </a:prstGeom>
        <a:solidFill>
          <a:srgbClr val="C0000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kern="1200" dirty="0" smtClean="0"/>
            <a:t>Para Karl Popper (1962) el método científico es único y universal, por lo tanto el epistemólogo debe determinar leyes para el desarrollo del conocimiento científico.</a:t>
          </a:r>
          <a:endParaRPr lang="es-AR" sz="1700" kern="1200" dirty="0"/>
        </a:p>
      </dsp:txBody>
      <dsp:txXfrm>
        <a:off x="4314742" y="1828800"/>
        <a:ext cx="4185523" cy="1828800"/>
      </dsp:txXfrm>
    </dsp:sp>
    <dsp:sp modelId="{1F8BF93D-C0CF-455B-A0FA-ED10E5C66BF1}">
      <dsp:nvSpPr>
        <dsp:cNvPr id="0" name=""/>
        <dsp:cNvSpPr/>
      </dsp:nvSpPr>
      <dsp:spPr>
        <a:xfrm>
          <a:off x="5646266" y="274320"/>
          <a:ext cx="1522476" cy="152247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8000" b="-18000"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F2249-0B62-49AB-9CB8-828F45D5EBFD}">
      <dsp:nvSpPr>
        <dsp:cNvPr id="0" name=""/>
        <dsp:cNvSpPr/>
      </dsp:nvSpPr>
      <dsp:spPr>
        <a:xfrm>
          <a:off x="340156" y="3657600"/>
          <a:ext cx="7823606" cy="685800"/>
        </a:xfrm>
        <a:prstGeom prst="leftRightArrow">
          <a:avLst/>
        </a:prstGeom>
        <a:solidFill>
          <a:srgbClr val="FFFF0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AR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6658947-8BF7-4DF9-BDC2-4BB70BBE1424}" type="datetimeFigureOut">
              <a:rPr lang="es-AR" smtClean="0"/>
              <a:t>13/03/2013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CD4304-53F0-4512-9768-A9C22723A424}" type="slidenum">
              <a:rPr lang="es-AR" smtClean="0"/>
              <a:t>‹Nº›</a:t>
            </a:fld>
            <a:endParaRPr lang="es-AR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Metodología de la Investigación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9221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36233136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141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</a:t>
            </a:r>
            <a:r>
              <a:rPr lang="es-AR" dirty="0" smtClean="0"/>
              <a:t>tros </a:t>
            </a:r>
            <a:r>
              <a:rPr lang="es-AR" dirty="0"/>
              <a:t>tipos de conocimiento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89815679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639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04766807"/>
              </p:ext>
            </p:extLst>
          </p:nvPr>
        </p:nvGraphicFramePr>
        <p:xfrm>
          <a:off x="301752" y="1628800"/>
          <a:ext cx="850392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899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Conocimiento </a:t>
            </a:r>
            <a:r>
              <a:rPr lang="es-AR" dirty="0"/>
              <a:t>“</a:t>
            </a:r>
            <a:r>
              <a:rPr lang="es-AR" b="1" i="1" dirty="0" smtClean="0"/>
              <a:t>mítico o religioso</a:t>
            </a:r>
            <a:r>
              <a:rPr lang="es-AR" b="1" dirty="0"/>
              <a:t>”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/>
              <a:t>basado en la fe, aceptado como verdadero sin cuestionamiento </a:t>
            </a:r>
            <a:r>
              <a:rPr lang="es-AR" dirty="0" smtClean="0"/>
              <a:t>de ciertos </a:t>
            </a:r>
            <a:r>
              <a:rPr lang="es-AR" dirty="0"/>
              <a:t>dogmas que emanan de una autoridad que revela “la verdad” (la biblia, el </a:t>
            </a:r>
            <a:r>
              <a:rPr lang="es-AR" dirty="0" err="1"/>
              <a:t>corán</a:t>
            </a:r>
            <a:r>
              <a:rPr lang="es-AR" dirty="0" smtClean="0"/>
              <a:t>, etc.)</a:t>
            </a:r>
          </a:p>
          <a:p>
            <a:r>
              <a:rPr lang="es-AR" dirty="0"/>
              <a:t>N</a:t>
            </a:r>
            <a:r>
              <a:rPr lang="es-AR" dirty="0" smtClean="0"/>
              <a:t>o </a:t>
            </a:r>
            <a:r>
              <a:rPr lang="es-AR" dirty="0"/>
              <a:t>pueden ser sometidos a prueba, y que se </a:t>
            </a:r>
            <a:r>
              <a:rPr lang="es-AR" dirty="0" smtClean="0"/>
              <a:t>aceptan indefectiblemente.</a:t>
            </a:r>
          </a:p>
          <a:p>
            <a:r>
              <a:rPr lang="es-AR" dirty="0"/>
              <a:t>P</a:t>
            </a:r>
            <a:r>
              <a:rPr lang="es-AR" dirty="0" smtClean="0"/>
              <a:t>uede </a:t>
            </a:r>
            <a:r>
              <a:rPr lang="es-AR" dirty="0"/>
              <a:t>contradecir la lógica, ya que </a:t>
            </a:r>
            <a:r>
              <a:rPr lang="es-AR" dirty="0" smtClean="0"/>
              <a:t>se acepta </a:t>
            </a:r>
            <a:r>
              <a:rPr lang="es-AR" dirty="0"/>
              <a:t>como cierto algo aunque lógicamente no sea posible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4603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FUNDAMENTO EPISTEMOLÓGICO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9605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/>
              <a:t>E</a:t>
            </a:r>
            <a:r>
              <a:rPr lang="es-AR" dirty="0" smtClean="0"/>
              <a:t>l </a:t>
            </a:r>
            <a:r>
              <a:rPr lang="es-AR" dirty="0"/>
              <a:t>resultado de una investigación científica es entonces un </a:t>
            </a:r>
            <a:r>
              <a:rPr lang="es-AR" dirty="0" smtClean="0"/>
              <a:t>tipo particular </a:t>
            </a:r>
            <a:r>
              <a:rPr lang="es-AR" dirty="0"/>
              <a:t>de </a:t>
            </a:r>
            <a:r>
              <a:rPr lang="es-AR" dirty="0" smtClean="0"/>
              <a:t>conocimiento </a:t>
            </a:r>
          </a:p>
          <a:p>
            <a:r>
              <a:rPr lang="es-AR" dirty="0" smtClean="0"/>
              <a:t>El </a:t>
            </a:r>
            <a:r>
              <a:rPr lang="es-AR" dirty="0"/>
              <a:t>conocimiento científico, que como tal ha sido tomado </a:t>
            </a:r>
            <a:r>
              <a:rPr lang="es-AR" dirty="0" smtClean="0"/>
              <a:t>a su </a:t>
            </a:r>
            <a:r>
              <a:rPr lang="es-AR" dirty="0"/>
              <a:t>vez como objeto de estudio. </a:t>
            </a:r>
            <a:endParaRPr lang="es-AR" dirty="0" smtClean="0"/>
          </a:p>
          <a:p>
            <a:r>
              <a:rPr lang="es-AR" dirty="0" smtClean="0"/>
              <a:t>La </a:t>
            </a:r>
            <a:r>
              <a:rPr lang="es-AR" dirty="0"/>
              <a:t>disciplina que estudia el conocimiento es </a:t>
            </a:r>
            <a:r>
              <a:rPr lang="es-AR" dirty="0" smtClean="0"/>
              <a:t>la </a:t>
            </a:r>
            <a:r>
              <a:rPr lang="es-AR" b="1" i="1" dirty="0" smtClean="0"/>
              <a:t>Epistemología</a:t>
            </a:r>
            <a:r>
              <a:rPr lang="es-AR" b="1" i="1" dirty="0"/>
              <a:t>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7126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Epistemología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/>
              <a:t>El término “epistemología”, tiene su origen en la antigua Grecia, en la “episteme</a:t>
            </a:r>
            <a:r>
              <a:rPr lang="es-AR" dirty="0" smtClean="0"/>
              <a:t>” (</a:t>
            </a:r>
            <a:r>
              <a:rPr lang="es-AR" dirty="0"/>
              <a:t>conocimiento verdadero) para diferenciarse de la “</a:t>
            </a:r>
            <a:r>
              <a:rPr lang="es-AR" dirty="0" err="1"/>
              <a:t>doxa</a:t>
            </a:r>
            <a:r>
              <a:rPr lang="es-AR" dirty="0"/>
              <a:t>” (opinión</a:t>
            </a:r>
            <a:r>
              <a:rPr lang="es-AR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673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/>
              <a:t>S</a:t>
            </a:r>
            <a:r>
              <a:rPr lang="es-AR" dirty="0" smtClean="0"/>
              <a:t>e </a:t>
            </a:r>
            <a:r>
              <a:rPr lang="es-AR" dirty="0"/>
              <a:t>lo entiende como “teoría del conocimiento”, haciendo referencia </a:t>
            </a:r>
            <a:r>
              <a:rPr lang="es-AR" dirty="0" smtClean="0"/>
              <a:t>al estudio </a:t>
            </a:r>
            <a:r>
              <a:rPr lang="es-AR" dirty="0"/>
              <a:t>de la construcción del mismo, por lo cual la entenderemos </a:t>
            </a:r>
            <a:r>
              <a:rPr lang="es-AR" dirty="0" smtClean="0"/>
              <a:t>como:</a:t>
            </a:r>
          </a:p>
          <a:p>
            <a:endParaRPr lang="es-AR" dirty="0"/>
          </a:p>
          <a:p>
            <a:r>
              <a:rPr lang="es-AR" dirty="0" smtClean="0"/>
              <a:t> </a:t>
            </a:r>
            <a:r>
              <a:rPr lang="es-AR" dirty="0"/>
              <a:t>“</a:t>
            </a:r>
            <a:r>
              <a:rPr lang="es-AR" b="1" i="1" dirty="0"/>
              <a:t>la </a:t>
            </a:r>
            <a:r>
              <a:rPr lang="es-AR" b="1" i="1" dirty="0" smtClean="0"/>
              <a:t>reflexión sobre </a:t>
            </a:r>
            <a:r>
              <a:rPr lang="es-AR" b="1" i="1" dirty="0"/>
              <a:t>el conocimiento humano, sus límites, sus posibilidades, las </a:t>
            </a:r>
            <a:r>
              <a:rPr lang="es-AR" b="1" i="1" dirty="0" smtClean="0"/>
              <a:t>condiciones </a:t>
            </a:r>
            <a:r>
              <a:rPr lang="es-AR" b="1" i="1" dirty="0"/>
              <a:t>en </a:t>
            </a:r>
            <a:r>
              <a:rPr lang="es-AR" b="1" i="1" dirty="0" smtClean="0"/>
              <a:t>las que </a:t>
            </a:r>
            <a:r>
              <a:rPr lang="es-AR" b="1" i="1" dirty="0"/>
              <a:t>surge el conocimiento, y sus relaciones con </a:t>
            </a:r>
            <a:r>
              <a:rPr lang="es-AR" b="1" i="1" dirty="0" smtClean="0"/>
              <a:t>otras experiencias </a:t>
            </a:r>
            <a:r>
              <a:rPr lang="es-AR" b="1" i="1" dirty="0"/>
              <a:t>humanas</a:t>
            </a:r>
            <a:r>
              <a:rPr lang="es-AR" dirty="0"/>
              <a:t>”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8835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/>
              <a:t>Podríamos plantear algunas preguntas generales que ella intenta responder</a:t>
            </a:r>
            <a:r>
              <a:rPr lang="es-AR" dirty="0" smtClean="0"/>
              <a:t>:</a:t>
            </a:r>
          </a:p>
          <a:p>
            <a:pPr lvl="1"/>
            <a:r>
              <a:rPr lang="es-AR" sz="2300" dirty="0">
                <a:solidFill>
                  <a:schemeClr val="tx1"/>
                </a:solidFill>
              </a:rPr>
              <a:t>¿Qué </a:t>
            </a:r>
            <a:r>
              <a:rPr lang="es-AR" sz="2300" dirty="0" smtClean="0">
                <a:solidFill>
                  <a:schemeClr val="tx1"/>
                </a:solidFill>
              </a:rPr>
              <a:t>es el </a:t>
            </a:r>
            <a:r>
              <a:rPr lang="es-AR" sz="2300" dirty="0">
                <a:solidFill>
                  <a:schemeClr val="tx1"/>
                </a:solidFill>
              </a:rPr>
              <a:t>conocimiento?, </a:t>
            </a:r>
            <a:endParaRPr lang="es-AR" sz="2300" dirty="0" smtClean="0">
              <a:solidFill>
                <a:schemeClr val="tx1"/>
              </a:solidFill>
            </a:endParaRPr>
          </a:p>
          <a:p>
            <a:pPr lvl="1"/>
            <a:r>
              <a:rPr lang="es-AR" sz="2300" dirty="0" smtClean="0">
                <a:solidFill>
                  <a:schemeClr val="tx1"/>
                </a:solidFill>
              </a:rPr>
              <a:t>¿</a:t>
            </a:r>
            <a:r>
              <a:rPr lang="es-AR" sz="2300" dirty="0">
                <a:solidFill>
                  <a:schemeClr val="tx1"/>
                </a:solidFill>
              </a:rPr>
              <a:t>Hasta donde es posible conocer un fenómeno?, </a:t>
            </a:r>
            <a:endParaRPr lang="es-AR" sz="2300" dirty="0" smtClean="0">
              <a:solidFill>
                <a:schemeClr val="tx1"/>
              </a:solidFill>
            </a:endParaRPr>
          </a:p>
          <a:p>
            <a:pPr lvl="1"/>
            <a:r>
              <a:rPr lang="es-AR" sz="2300" dirty="0" smtClean="0">
                <a:solidFill>
                  <a:schemeClr val="tx1"/>
                </a:solidFill>
              </a:rPr>
              <a:t>¿</a:t>
            </a:r>
            <a:r>
              <a:rPr lang="es-AR" sz="2300" dirty="0">
                <a:solidFill>
                  <a:schemeClr val="tx1"/>
                </a:solidFill>
              </a:rPr>
              <a:t>Cuáles son </a:t>
            </a:r>
            <a:r>
              <a:rPr lang="es-AR" sz="2300" dirty="0" smtClean="0">
                <a:solidFill>
                  <a:schemeClr val="tx1"/>
                </a:solidFill>
              </a:rPr>
              <a:t>los límites </a:t>
            </a:r>
            <a:r>
              <a:rPr lang="es-AR" sz="2300" dirty="0">
                <a:solidFill>
                  <a:schemeClr val="tx1"/>
                </a:solidFill>
              </a:rPr>
              <a:t>de nuestro conocimiento?, </a:t>
            </a:r>
            <a:endParaRPr lang="es-AR" sz="2300" dirty="0" smtClean="0">
              <a:solidFill>
                <a:schemeClr val="tx1"/>
              </a:solidFill>
            </a:endParaRPr>
          </a:p>
          <a:p>
            <a:pPr lvl="1"/>
            <a:r>
              <a:rPr lang="es-AR" sz="2300" dirty="0" smtClean="0">
                <a:solidFill>
                  <a:schemeClr val="tx1"/>
                </a:solidFill>
              </a:rPr>
              <a:t>¿</a:t>
            </a:r>
            <a:r>
              <a:rPr lang="es-AR" sz="2300" dirty="0">
                <a:solidFill>
                  <a:schemeClr val="tx1"/>
                </a:solidFill>
              </a:rPr>
              <a:t>Cómo </a:t>
            </a:r>
            <a:r>
              <a:rPr lang="es-AR" sz="2300" dirty="0" smtClean="0">
                <a:solidFill>
                  <a:schemeClr val="tx1"/>
                </a:solidFill>
              </a:rPr>
              <a:t>diferenciamos </a:t>
            </a:r>
            <a:r>
              <a:rPr lang="es-AR" sz="2300" dirty="0">
                <a:solidFill>
                  <a:schemeClr val="tx1"/>
                </a:solidFill>
              </a:rPr>
              <a:t>el conocimiento de </a:t>
            </a:r>
            <a:r>
              <a:rPr lang="es-AR" sz="2300" dirty="0" smtClean="0">
                <a:solidFill>
                  <a:schemeClr val="tx1"/>
                </a:solidFill>
              </a:rPr>
              <a:t>la información?</a:t>
            </a:r>
            <a:endParaRPr lang="es-A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6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/>
              <a:t>Todos tenemos una epistemología. Aun que no sean explícitos y conscientes, </a:t>
            </a:r>
            <a:endParaRPr lang="es-AR" dirty="0" smtClean="0"/>
          </a:p>
          <a:p>
            <a:pPr marL="0" indent="0">
              <a:buNone/>
            </a:pPr>
            <a:r>
              <a:rPr lang="es-AR" b="1" i="1" dirty="0" smtClean="0"/>
              <a:t>Todos tenemos </a:t>
            </a:r>
            <a:r>
              <a:rPr lang="es-AR" b="1" i="1" dirty="0"/>
              <a:t>criterios y reglas lógicas de pensamiento para distinguir lo que </a:t>
            </a:r>
            <a:r>
              <a:rPr lang="es-AR" b="1" i="1" dirty="0" smtClean="0"/>
              <a:t>consideramos  verosímil </a:t>
            </a:r>
            <a:r>
              <a:rPr lang="es-AR" b="1" i="1" dirty="0"/>
              <a:t>de lo que no </a:t>
            </a:r>
            <a:r>
              <a:rPr lang="es-AR" b="1" i="1" dirty="0" smtClean="0"/>
              <a:t>aceptamos </a:t>
            </a:r>
            <a:r>
              <a:rPr lang="es-AR" b="1" i="1" dirty="0"/>
              <a:t>como posible</a:t>
            </a:r>
            <a:r>
              <a:rPr lang="es-AR" dirty="0"/>
              <a:t>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1298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Algo complicado?</a:t>
            </a:r>
          </a:p>
          <a:p>
            <a:r>
              <a:rPr lang="es-AR" dirty="0" smtClean="0"/>
              <a:t>Lejos de nuestras posibilidades?</a:t>
            </a:r>
          </a:p>
          <a:p>
            <a:r>
              <a:rPr lang="es-AR" dirty="0" smtClean="0"/>
              <a:t>Confundimos </a:t>
            </a:r>
            <a:r>
              <a:rPr lang="es-AR" dirty="0"/>
              <a:t>a la </a:t>
            </a:r>
            <a:r>
              <a:rPr lang="es-AR" dirty="0" smtClean="0"/>
              <a:t>Metodología </a:t>
            </a:r>
            <a:r>
              <a:rPr lang="es-AR" dirty="0"/>
              <a:t>de </a:t>
            </a:r>
            <a:r>
              <a:rPr lang="es-AR" dirty="0" smtClean="0"/>
              <a:t>la Investigación </a:t>
            </a:r>
            <a:r>
              <a:rPr lang="es-AR" dirty="0"/>
              <a:t>científica con una técnica de estudio en algunos casos, o en otros, con </a:t>
            </a:r>
            <a:r>
              <a:rPr lang="es-AR" dirty="0" smtClean="0"/>
              <a:t>la elaboración </a:t>
            </a:r>
            <a:r>
              <a:rPr lang="es-AR" dirty="0"/>
              <a:t>de monografías.</a:t>
            </a:r>
          </a:p>
        </p:txBody>
      </p:sp>
    </p:spTree>
    <p:extLst>
      <p:ext uri="{BB962C8B-B14F-4D97-AF65-F5344CB8AC3E}">
        <p14:creationId xmlns:p14="http://schemas.microsoft.com/office/powerpoint/2010/main" val="316750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/>
              <a:t>Todo conocimiento científico </a:t>
            </a:r>
            <a:r>
              <a:rPr lang="es-AR" dirty="0" smtClean="0"/>
              <a:t>goza también </a:t>
            </a:r>
            <a:r>
              <a:rPr lang="es-AR" dirty="0"/>
              <a:t>de un fundamento epistemológico, de reglas y criterios que se han </a:t>
            </a:r>
            <a:r>
              <a:rPr lang="es-AR" dirty="0" smtClean="0"/>
              <a:t>ido desarrollando </a:t>
            </a:r>
            <a:r>
              <a:rPr lang="es-AR" dirty="0"/>
              <a:t>con el avance de la ciencia, y que permitirán aceptarlo como válido </a:t>
            </a:r>
            <a:r>
              <a:rPr lang="es-AR" dirty="0" smtClean="0"/>
              <a:t>o rechazarlo </a:t>
            </a:r>
            <a:r>
              <a:rPr lang="es-AR" dirty="0"/>
              <a:t>por considerarlo erróneamente </a:t>
            </a:r>
            <a:r>
              <a:rPr lang="es-AR" dirty="0" smtClean="0"/>
              <a:t>obtenido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629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76639161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700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CLASIFICACIÓN DE LAS CIENCIAS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6390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AR" b="1" dirty="0"/>
              <a:t>Ciencias </a:t>
            </a:r>
            <a:r>
              <a:rPr lang="es-AR" b="1" dirty="0" smtClean="0"/>
              <a:t>formales: </a:t>
            </a:r>
          </a:p>
          <a:p>
            <a:r>
              <a:rPr lang="es-AR" dirty="0" smtClean="0"/>
              <a:t>Se </a:t>
            </a:r>
            <a:r>
              <a:rPr lang="es-AR" dirty="0"/>
              <a:t>ocupan de ideas, </a:t>
            </a:r>
            <a:r>
              <a:rPr lang="es-AR" b="1" i="1" dirty="0"/>
              <a:t>hechos abstractos</a:t>
            </a:r>
            <a:r>
              <a:rPr lang="es-AR" dirty="0"/>
              <a:t>, no objetivables, </a:t>
            </a:r>
            <a:r>
              <a:rPr lang="es-AR" dirty="0" smtClean="0"/>
              <a:t>y por </a:t>
            </a:r>
            <a:r>
              <a:rPr lang="es-AR" dirty="0"/>
              <a:t>lo tanto, sus conclusiones se fundamentan en razonamientos lógicos teóricos</a:t>
            </a:r>
            <a:r>
              <a:rPr lang="es-AR" dirty="0" smtClean="0"/>
              <a:t>, y </a:t>
            </a:r>
            <a:r>
              <a:rPr lang="es-AR" dirty="0"/>
              <a:t>lo que puede ser verdad para una teoría puede no serlo para otra. Su verdad </a:t>
            </a:r>
            <a:r>
              <a:rPr lang="es-AR" dirty="0" smtClean="0"/>
              <a:t>es relativa</a:t>
            </a:r>
            <a:r>
              <a:rPr lang="es-AR" dirty="0"/>
              <a:t>. Ejemplos de ciencias formales son por ejemplo, la matemática y </a:t>
            </a:r>
            <a:r>
              <a:rPr lang="es-AR" dirty="0" smtClean="0"/>
              <a:t>la lógica.</a:t>
            </a:r>
            <a:endParaRPr lang="es-AR" b="1" dirty="0" smtClean="0"/>
          </a:p>
        </p:txBody>
      </p:sp>
    </p:spTree>
    <p:extLst>
      <p:ext uri="{BB962C8B-B14F-4D97-AF65-F5344CB8AC3E}">
        <p14:creationId xmlns:p14="http://schemas.microsoft.com/office/powerpoint/2010/main" val="302039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AR" b="1" dirty="0"/>
              <a:t>Ciencias </a:t>
            </a:r>
            <a:r>
              <a:rPr lang="es-AR" b="1" dirty="0" smtClean="0"/>
              <a:t>fácticas</a:t>
            </a:r>
            <a:r>
              <a:rPr lang="es-AR" dirty="0" smtClean="0"/>
              <a:t>: </a:t>
            </a:r>
          </a:p>
          <a:p>
            <a:r>
              <a:rPr lang="es-AR" dirty="0" smtClean="0"/>
              <a:t>Se </a:t>
            </a:r>
            <a:r>
              <a:rPr lang="es-AR" dirty="0"/>
              <a:t>basan en </a:t>
            </a:r>
            <a:r>
              <a:rPr lang="es-AR" b="1" i="1" dirty="0"/>
              <a:t>hechos </a:t>
            </a:r>
            <a:r>
              <a:rPr lang="es-AR" b="1" i="1" dirty="0" smtClean="0"/>
              <a:t>objetivables</a:t>
            </a:r>
            <a:r>
              <a:rPr lang="es-AR" dirty="0"/>
              <a:t>, verificables por </a:t>
            </a:r>
            <a:r>
              <a:rPr lang="es-AR" dirty="0" smtClean="0"/>
              <a:t>observación o </a:t>
            </a:r>
            <a:r>
              <a:rPr lang="es-AR" dirty="0"/>
              <a:t>medición en la realidad. Para este tipo de ciencias no basta con una </a:t>
            </a:r>
            <a:r>
              <a:rPr lang="es-AR" dirty="0" smtClean="0"/>
              <a:t>coherencia teórica </a:t>
            </a:r>
            <a:r>
              <a:rPr lang="es-AR" dirty="0"/>
              <a:t>de las ideas, sino que requiere experiencias verificables “en el terreno</a:t>
            </a:r>
            <a:r>
              <a:rPr lang="es-AR" dirty="0" smtClean="0"/>
              <a:t>”, </a:t>
            </a:r>
            <a:r>
              <a:rPr lang="es-AR" dirty="0"/>
              <a:t>dentro del campo de los apreciable por los sentidos, y las consecuencias que </a:t>
            </a:r>
            <a:r>
              <a:rPr lang="es-AR" dirty="0" smtClean="0"/>
              <a:t>de estas </a:t>
            </a:r>
            <a:r>
              <a:rPr lang="es-AR" dirty="0"/>
              <a:t>observaciones o mediciones se deriven</a:t>
            </a:r>
            <a:r>
              <a:rPr lang="es-AR" dirty="0" smtClean="0"/>
              <a:t>. Ejemplos </a:t>
            </a:r>
            <a:r>
              <a:rPr lang="es-AR" dirty="0"/>
              <a:t>de estas ciencias son la física, la química, la medicina, la biología, etc.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557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/>
              <a:t>Si hemos comprendido lo que es la ciencia, definiremos ahora lo que </a:t>
            </a:r>
            <a:r>
              <a:rPr lang="es-AR" dirty="0" smtClean="0"/>
              <a:t>es “</a:t>
            </a:r>
            <a:r>
              <a:rPr lang="es-AR" dirty="0"/>
              <a:t>investigación”, para ir acercándonos al concepto de </a:t>
            </a:r>
            <a:endParaRPr lang="es-AR" dirty="0" smtClean="0"/>
          </a:p>
          <a:p>
            <a:endParaRPr lang="es-AR" dirty="0"/>
          </a:p>
          <a:p>
            <a:pPr marL="0" indent="0" algn="ctr">
              <a:buNone/>
            </a:pPr>
            <a:r>
              <a:rPr lang="es-AR" sz="4000" dirty="0" smtClean="0"/>
              <a:t>“</a:t>
            </a:r>
            <a:r>
              <a:rPr lang="es-AR" sz="4000" dirty="0"/>
              <a:t>investigación científica</a:t>
            </a:r>
            <a:r>
              <a:rPr lang="es-AR" sz="4000" dirty="0" smtClean="0"/>
              <a:t>”</a:t>
            </a:r>
            <a:endParaRPr lang="es-AR" sz="4000" dirty="0"/>
          </a:p>
        </p:txBody>
      </p:sp>
    </p:spTree>
    <p:extLst>
      <p:ext uri="{BB962C8B-B14F-4D97-AF65-F5344CB8AC3E}">
        <p14:creationId xmlns:p14="http://schemas.microsoft.com/office/powerpoint/2010/main" val="299444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b="1" i="1" dirty="0" smtClean="0"/>
              <a:t>No todo </a:t>
            </a:r>
            <a:r>
              <a:rPr lang="es-AR" b="1" i="1" dirty="0"/>
              <a:t>trabajo de búsqueda de información es una </a:t>
            </a:r>
            <a:r>
              <a:rPr lang="es-AR" b="1" i="1" dirty="0" smtClean="0"/>
              <a:t>investigación</a:t>
            </a:r>
          </a:p>
          <a:p>
            <a:endParaRPr lang="es-AR" b="1" i="1" dirty="0"/>
          </a:p>
          <a:p>
            <a:r>
              <a:rPr lang="es-AR" dirty="0"/>
              <a:t>E</a:t>
            </a:r>
            <a:r>
              <a:rPr lang="es-AR" dirty="0" smtClean="0"/>
              <a:t>studiantes </a:t>
            </a:r>
            <a:r>
              <a:rPr lang="es-AR" dirty="0"/>
              <a:t>o profesionales inexpertos confunden investigación con acopiar </a:t>
            </a:r>
            <a:r>
              <a:rPr lang="es-AR" dirty="0" smtClean="0"/>
              <a:t>información y </a:t>
            </a:r>
            <a:r>
              <a:rPr lang="es-AR" dirty="0"/>
              <a:t>sintetizar su contenido, o con elaborar una </a:t>
            </a:r>
            <a:r>
              <a:rPr lang="es-AR" dirty="0" smtClean="0"/>
              <a:t>monografía.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8728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“</a:t>
            </a:r>
            <a:r>
              <a:rPr lang="es-AR" b="1" dirty="0"/>
              <a:t>I</a:t>
            </a:r>
            <a:r>
              <a:rPr lang="es-AR" b="1" dirty="0" smtClean="0"/>
              <a:t>nvestigar</a:t>
            </a:r>
            <a:r>
              <a:rPr lang="es-AR" b="1" dirty="0"/>
              <a:t>”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D</a:t>
            </a:r>
            <a:r>
              <a:rPr lang="es-AR" dirty="0" smtClean="0"/>
              <a:t>el </a:t>
            </a:r>
            <a:r>
              <a:rPr lang="es-AR" dirty="0"/>
              <a:t>latín </a:t>
            </a:r>
            <a:r>
              <a:rPr lang="es-AR" b="1" dirty="0"/>
              <a:t>in </a:t>
            </a:r>
            <a:r>
              <a:rPr lang="es-AR" dirty="0"/>
              <a:t>(en) y </a:t>
            </a:r>
            <a:r>
              <a:rPr lang="es-AR" b="1" dirty="0" err="1"/>
              <a:t>vestigare</a:t>
            </a:r>
            <a:r>
              <a:rPr lang="es-AR" b="1" dirty="0"/>
              <a:t> </a:t>
            </a:r>
            <a:r>
              <a:rPr lang="es-AR" dirty="0"/>
              <a:t>(hallar, indagar, seguir vestigios</a:t>
            </a:r>
            <a:r>
              <a:rPr lang="es-AR" dirty="0" smtClean="0"/>
              <a:t>)</a:t>
            </a:r>
          </a:p>
          <a:p>
            <a:endParaRPr lang="es-AR" dirty="0"/>
          </a:p>
          <a:p>
            <a:pPr marL="0" indent="0" algn="ctr">
              <a:buNone/>
            </a:pPr>
            <a:r>
              <a:rPr lang="es-AR" b="1" i="1" dirty="0"/>
              <a:t>I</a:t>
            </a:r>
            <a:r>
              <a:rPr lang="es-AR" b="1" i="1" dirty="0" smtClean="0"/>
              <a:t>nvestigación científica</a:t>
            </a:r>
          </a:p>
          <a:p>
            <a:pPr marL="0" indent="0" algn="ctr">
              <a:buNone/>
            </a:pPr>
            <a:endParaRPr lang="es-AR" b="1" i="1" dirty="0" smtClean="0"/>
          </a:p>
          <a:p>
            <a:r>
              <a:rPr lang="es-AR" sz="2800" b="1" i="1" dirty="0"/>
              <a:t>procedimiento reflexivo</a:t>
            </a:r>
            <a:r>
              <a:rPr lang="es-AR" sz="2800" b="1" i="1" dirty="0" smtClean="0"/>
              <a:t>, sistemático</a:t>
            </a:r>
            <a:r>
              <a:rPr lang="es-AR" sz="2800" b="1" i="1" dirty="0"/>
              <a:t>, controlado y crítico que tiene por finalidad descubrir o interpretar </a:t>
            </a:r>
            <a:r>
              <a:rPr lang="es-AR" sz="2800" b="1" i="1" dirty="0" smtClean="0"/>
              <a:t>los hechos </a:t>
            </a:r>
            <a:r>
              <a:rPr lang="es-AR" sz="2800" b="1" i="1" dirty="0"/>
              <a:t>y fenómenos de un determinado ámbito de la realidad.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442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El sello distintivo de una investigación científica </a:t>
            </a:r>
            <a:r>
              <a:rPr lang="es-AR" dirty="0" smtClean="0"/>
              <a:t>es: </a:t>
            </a:r>
            <a:r>
              <a:rPr lang="es-AR" dirty="0"/>
              <a:t>la consecución de </a:t>
            </a:r>
            <a:r>
              <a:rPr lang="es-AR" dirty="0" smtClean="0"/>
              <a:t>un conocimiento </a:t>
            </a:r>
            <a:r>
              <a:rPr lang="es-AR" b="1" dirty="0"/>
              <a:t>nuevo </a:t>
            </a:r>
            <a:r>
              <a:rPr lang="es-AR" dirty="0"/>
              <a:t>(algo que no se sabía con anterioridad) o </a:t>
            </a:r>
            <a:r>
              <a:rPr lang="es-AR" b="1" dirty="0"/>
              <a:t>novedoso </a:t>
            </a:r>
            <a:r>
              <a:rPr lang="es-AR" dirty="0"/>
              <a:t>(una </a:t>
            </a:r>
            <a:r>
              <a:rPr lang="es-AR" dirty="0" smtClean="0"/>
              <a:t>nueva aplicación </a:t>
            </a:r>
            <a:r>
              <a:rPr lang="es-AR" dirty="0"/>
              <a:t>o interpretación de algo ya conocido) habiendo tomado y usado </a:t>
            </a:r>
            <a:r>
              <a:rPr lang="es-AR" dirty="0" smtClean="0"/>
              <a:t>teorías anteriores</a:t>
            </a:r>
            <a:r>
              <a:rPr lang="es-AR" dirty="0"/>
              <a:t>, aceptadas como verdaderas por la comunidad científica, y habiendo </a:t>
            </a:r>
            <a:r>
              <a:rPr lang="es-AR" dirty="0" smtClean="0"/>
              <a:t>actuado metódica </a:t>
            </a:r>
            <a:r>
              <a:rPr lang="es-AR" dirty="0"/>
              <a:t>y sistemáticamente</a:t>
            </a:r>
            <a:r>
              <a:rPr lang="es-AR" dirty="0" smtClean="0"/>
              <a:t>.</a:t>
            </a:r>
            <a:r>
              <a:rPr lang="es-AR" dirty="0"/>
              <a:t>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1916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/>
              <a:t>TIPOS DE INVESTIGACIÓN CIENTÍFICA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332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Investigar </a:t>
            </a:r>
            <a:r>
              <a:rPr lang="es-AR" dirty="0"/>
              <a:t>científicamente supone aumentar nuestro </a:t>
            </a:r>
            <a:r>
              <a:rPr lang="es-AR" dirty="0" smtClean="0"/>
              <a:t>conocimiento</a:t>
            </a:r>
          </a:p>
          <a:p>
            <a:endParaRPr lang="es-AR" dirty="0"/>
          </a:p>
          <a:p>
            <a:r>
              <a:rPr lang="es-AR" b="1" i="1" dirty="0" smtClean="0"/>
              <a:t>La Metodología </a:t>
            </a:r>
            <a:r>
              <a:rPr lang="es-AR" b="1" i="1" dirty="0"/>
              <a:t>de la </a:t>
            </a:r>
            <a:r>
              <a:rPr lang="es-AR" b="1" i="1" dirty="0" smtClean="0"/>
              <a:t>Investigación </a:t>
            </a:r>
            <a:r>
              <a:rPr lang="es-AR" b="1" i="1" dirty="0"/>
              <a:t>científica no es </a:t>
            </a:r>
            <a:r>
              <a:rPr lang="es-AR" b="1" i="1" dirty="0" smtClean="0"/>
              <a:t>una técnica </a:t>
            </a:r>
            <a:r>
              <a:rPr lang="es-AR" b="1" i="1" dirty="0"/>
              <a:t>de estudio, ni tiene como resultado la elaboración de una monografía</a:t>
            </a:r>
            <a:r>
              <a:rPr lang="es-AR" dirty="0"/>
              <a:t>, pero</a:t>
            </a:r>
          </a:p>
          <a:p>
            <a:r>
              <a:rPr lang="es-AR" i="1" dirty="0" smtClean="0"/>
              <a:t>Tampoco </a:t>
            </a:r>
            <a:r>
              <a:rPr lang="es-AR" i="1" dirty="0"/>
              <a:t>es algo que solo puedan hacer personas con capacidades superiores.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5644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/>
              <a:t> </a:t>
            </a:r>
            <a:r>
              <a:rPr lang="es-AR" b="1" dirty="0"/>
              <a:t>Investigación básica: </a:t>
            </a:r>
            <a:r>
              <a:rPr lang="es-AR" dirty="0"/>
              <a:t>(también llamada “pura”) cuyo objetivo es acrecentar </a:t>
            </a:r>
            <a:r>
              <a:rPr lang="es-AR" dirty="0" smtClean="0"/>
              <a:t>los conocimientos </a:t>
            </a:r>
            <a:r>
              <a:rPr lang="es-AR" dirty="0"/>
              <a:t>dentro de un área determinada de la ciencia</a:t>
            </a:r>
            <a:r>
              <a:rPr lang="es-AR" dirty="0" smtClean="0"/>
              <a:t>.</a:t>
            </a:r>
          </a:p>
          <a:p>
            <a:endParaRPr lang="es-AR" dirty="0"/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 </a:t>
            </a:r>
            <a:r>
              <a:rPr lang="es-AR" b="1" dirty="0"/>
              <a:t>Investigación aplicada: </a:t>
            </a:r>
            <a:r>
              <a:rPr lang="es-AR" dirty="0"/>
              <a:t>Su objetivo es utilizar los </a:t>
            </a:r>
            <a:r>
              <a:rPr lang="es-AR" dirty="0" smtClean="0"/>
              <a:t>conocimientos descubrimientos </a:t>
            </a:r>
            <a:r>
              <a:rPr lang="es-AR" dirty="0"/>
              <a:t>y conclusiones de la investigación básica, para solucionar </a:t>
            </a:r>
            <a:r>
              <a:rPr lang="es-AR" dirty="0" smtClean="0"/>
              <a:t>un problema </a:t>
            </a:r>
            <a:r>
              <a:rPr lang="es-AR" dirty="0"/>
              <a:t>concreto. (elaborar un programa social, desarrollar una máquina, etc.)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8856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759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Investigar Científicamente demandará:</a:t>
            </a:r>
          </a:p>
          <a:p>
            <a:pPr lvl="1"/>
            <a:r>
              <a:rPr lang="es-AR" b="1" i="1" dirty="0"/>
              <a:t>disciplinar y sistematizar el pensamiento y las acciones a </a:t>
            </a:r>
            <a:r>
              <a:rPr lang="es-AR" b="1" i="1" dirty="0" smtClean="0"/>
              <a:t>desarrollar</a:t>
            </a:r>
          </a:p>
          <a:p>
            <a:r>
              <a:rPr lang="es-AR" dirty="0" smtClean="0"/>
              <a:t>Investigar científicamente </a:t>
            </a:r>
            <a:r>
              <a:rPr lang="es-AR" dirty="0"/>
              <a:t>requerirá conocer los conceptos centrales del área del saber en que </a:t>
            </a:r>
            <a:r>
              <a:rPr lang="es-AR" dirty="0" smtClean="0"/>
              <a:t>se investigue</a:t>
            </a:r>
          </a:p>
        </p:txBody>
      </p:sp>
    </p:spTree>
    <p:extLst>
      <p:ext uri="{BB962C8B-B14F-4D97-AF65-F5344CB8AC3E}">
        <p14:creationId xmlns:p14="http://schemas.microsoft.com/office/powerpoint/2010/main" val="296392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Es necesario </a:t>
            </a:r>
            <a:r>
              <a:rPr lang="es-AR" dirty="0"/>
              <a:t>aprender a disciplinar pensamiento y </a:t>
            </a:r>
            <a:r>
              <a:rPr lang="es-AR" dirty="0" smtClean="0"/>
              <a:t>acción, no </a:t>
            </a:r>
            <a:r>
              <a:rPr lang="es-AR" dirty="0"/>
              <a:t>es solamente una sucesión de pasos </a:t>
            </a:r>
            <a:r>
              <a:rPr lang="es-AR" dirty="0" smtClean="0"/>
              <a:t>y actividades</a:t>
            </a:r>
          </a:p>
          <a:p>
            <a:r>
              <a:rPr lang="es-AR" b="1" i="1" dirty="0"/>
              <a:t>implica también el desarrollo de reglas lógicas de pensamiento</a:t>
            </a:r>
            <a:r>
              <a:rPr lang="es-AR" b="1" i="1" dirty="0" smtClean="0"/>
              <a:t>, criterios </a:t>
            </a:r>
            <a:r>
              <a:rPr lang="es-AR" b="1" i="1" dirty="0"/>
              <a:t>apropiados de decisión y el uso de procedimientos coherentes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0657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/>
              <a:t>la investigación </a:t>
            </a:r>
            <a:r>
              <a:rPr lang="es-AR" dirty="0" smtClean="0"/>
              <a:t>científica </a:t>
            </a:r>
            <a:r>
              <a:rPr lang="es-AR" b="1" i="1" dirty="0" smtClean="0"/>
              <a:t>implicará </a:t>
            </a:r>
            <a:r>
              <a:rPr lang="es-AR" b="1" i="1" dirty="0"/>
              <a:t>en general, no solo un trabajo intelectual y de reflexión destinado </a:t>
            </a:r>
            <a:r>
              <a:rPr lang="es-AR" b="1" i="1" dirty="0" smtClean="0"/>
              <a:t>a elaborar </a:t>
            </a:r>
            <a:r>
              <a:rPr lang="es-AR" b="1" i="1" dirty="0"/>
              <a:t>una conjetura posible, si no también un trabajo empírico, un trabajo </a:t>
            </a:r>
            <a:r>
              <a:rPr lang="es-AR" b="1" i="1" dirty="0" smtClean="0"/>
              <a:t>de recolección </a:t>
            </a:r>
            <a:r>
              <a:rPr lang="es-AR" b="1" i="1" dirty="0"/>
              <a:t>de datos</a:t>
            </a:r>
            <a:r>
              <a:rPr lang="es-AR" dirty="0" smtClean="0"/>
              <a:t>, </a:t>
            </a:r>
            <a:r>
              <a:rPr lang="es-AR" b="1" i="1" dirty="0"/>
              <a:t>para sacar </a:t>
            </a:r>
            <a:r>
              <a:rPr lang="es-AR" b="1" i="1" dirty="0" smtClean="0"/>
              <a:t>conclusiones coherentes </a:t>
            </a:r>
            <a:r>
              <a:rPr lang="es-AR" b="1" i="1" dirty="0"/>
              <a:t>y apropiadas, a partir de la información obtenida.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068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/>
              <a:t>EL CONOCIMIENTO CIENTÍFICO Y OTROS TIPOS DE CONOCIMIENTO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4937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/>
              <a:t>La magia, los mitos y las creencias fueron las herramientas </a:t>
            </a:r>
            <a:r>
              <a:rPr lang="es-AR" dirty="0" smtClean="0"/>
              <a:t>primitivas con las que se intentó </a:t>
            </a:r>
            <a:r>
              <a:rPr lang="es-AR" dirty="0"/>
              <a:t>explicar los fenómenos de la </a:t>
            </a:r>
            <a:r>
              <a:rPr lang="es-AR" dirty="0" smtClean="0"/>
              <a:t>realidad.</a:t>
            </a:r>
          </a:p>
          <a:p>
            <a:r>
              <a:rPr lang="es-AR" dirty="0"/>
              <a:t>S</a:t>
            </a:r>
            <a:r>
              <a:rPr lang="es-AR" dirty="0" smtClean="0"/>
              <a:t>iglo </a:t>
            </a:r>
            <a:r>
              <a:rPr lang="es-AR" dirty="0"/>
              <a:t>XVI, con Galileo </a:t>
            </a:r>
            <a:r>
              <a:rPr lang="es-AR" dirty="0" smtClean="0"/>
              <a:t>y Newton</a:t>
            </a:r>
            <a:r>
              <a:rPr lang="es-AR" dirty="0"/>
              <a:t>, aparece la ciencia como la entendemos </a:t>
            </a:r>
            <a:r>
              <a:rPr lang="es-AR" dirty="0" smtClean="0"/>
              <a:t>hoy.</a:t>
            </a:r>
          </a:p>
          <a:p>
            <a:r>
              <a:rPr lang="es-AR" dirty="0" smtClean="0"/>
              <a:t>Aparece el </a:t>
            </a:r>
            <a:r>
              <a:rPr lang="es-AR" dirty="0"/>
              <a:t>investigador</a:t>
            </a:r>
            <a:r>
              <a:rPr lang="es-AR" dirty="0" smtClean="0"/>
              <a:t>, que </a:t>
            </a:r>
            <a:r>
              <a:rPr lang="es-AR" dirty="0"/>
              <a:t>busca y acumula datos, hace observaciones, compara los datos y </a:t>
            </a:r>
            <a:r>
              <a:rPr lang="es-AR" dirty="0" smtClean="0"/>
              <a:t>observaciones que ha </a:t>
            </a:r>
            <a:r>
              <a:rPr lang="es-AR" dirty="0"/>
              <a:t>hecho con la realidad y formula enunciados.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249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1511554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5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580606"/>
            <a:ext cx="1466850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6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744</TotalTime>
  <Words>1268</Words>
  <Application>Microsoft Office PowerPoint</Application>
  <PresentationFormat>Presentación en pantalla (4:3)</PresentationFormat>
  <Paragraphs>79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Civil</vt:lpstr>
      <vt:lpstr>Metodología de la Investigación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EL CONOCIMIENTO CIENTÍFICO Y OTROS TIPOS DE CONOCIMIENTO</vt:lpstr>
      <vt:lpstr>Presentación de PowerPoint</vt:lpstr>
      <vt:lpstr>Presentación de PowerPoint</vt:lpstr>
      <vt:lpstr>Presentación de PowerPoint</vt:lpstr>
      <vt:lpstr>Otros tipos de conocimiento</vt:lpstr>
      <vt:lpstr>Presentación de PowerPoint</vt:lpstr>
      <vt:lpstr>Conocimiento “mítico o religioso”</vt:lpstr>
      <vt:lpstr>FUNDAMENTO EPISTEMOLÓGICO</vt:lpstr>
      <vt:lpstr>Presentación de PowerPoint</vt:lpstr>
      <vt:lpstr>Epistemología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CLASIFICACIÓN DE LAS CIENCIAS</vt:lpstr>
      <vt:lpstr>Presentación de PowerPoint</vt:lpstr>
      <vt:lpstr>Presentación de PowerPoint</vt:lpstr>
      <vt:lpstr>Presentación de PowerPoint</vt:lpstr>
      <vt:lpstr>Presentación de PowerPoint</vt:lpstr>
      <vt:lpstr>“Investigar”</vt:lpstr>
      <vt:lpstr>Presentación de PowerPoint</vt:lpstr>
      <vt:lpstr>TIPOS DE INVESTIGACIÓN CIENTÍFICA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 de la Investigación</dc:title>
  <dc:creator>Coordinación</dc:creator>
  <cp:lastModifiedBy>Coordinación</cp:lastModifiedBy>
  <cp:revision>21</cp:revision>
  <dcterms:created xsi:type="dcterms:W3CDTF">2013-03-13T11:56:12Z</dcterms:created>
  <dcterms:modified xsi:type="dcterms:W3CDTF">2013-03-14T00:20:14Z</dcterms:modified>
</cp:coreProperties>
</file>